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9"/>
  </p:notesMasterIdLst>
  <p:sldIdLst>
    <p:sldId id="257" r:id="rId2"/>
    <p:sldId id="263" r:id="rId3"/>
    <p:sldId id="258" r:id="rId4"/>
    <p:sldId id="259" r:id="rId5"/>
    <p:sldId id="260" r:id="rId6"/>
    <p:sldId id="262" r:id="rId7"/>
    <p:sldId id="261" r:id="rId8"/>
  </p:sldIdLst>
  <p:sldSz cx="9144000" cy="5143500" type="screen16x9"/>
  <p:notesSz cx="6858000" cy="9144000"/>
  <p:embeddedFontLst>
    <p:embeddedFont>
      <p:font typeface="Proxima Nova" panose="02000506030000020004" pitchFamily="2" charset="0"/>
      <p:regular r:id="rId10"/>
      <p:bold r:id="rId11"/>
      <p:italic r:id="rId12"/>
      <p:boldItalic r:id="rId1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0867"/>
    <p:restoredTop sz="79203"/>
  </p:normalViewPr>
  <p:slideViewPr>
    <p:cSldViewPr snapToGrid="0">
      <p:cViewPr varScale="1">
        <p:scale>
          <a:sx n="147" d="100"/>
          <a:sy n="147" d="100"/>
        </p:scale>
        <p:origin x="2624" y="184"/>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font" Target="fonts/font1.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presProps" Target="pres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media/media3.mp4>
</file>

<file path=ppt/media/media4.mp4>
</file>

<file path=ppt/media/media5.mp4>
</file>

<file path=ppt/media/media6.mp4>
</file>

<file path=ppt/media/media7.mp4>
</file>

<file path=ppt/media/media8.mp4>
</file>

<file path=ppt/media/media9.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effectLst/>
                <a:latin typeface="Helvetica Neue" panose="02000503000000020004" pitchFamily="2" charset="0"/>
              </a:rPr>
              <a:t>"Good day, everyone. I’m Leone </a:t>
            </a:r>
            <a:r>
              <a:rPr lang="en-GB" dirty="0" err="1">
                <a:effectLst/>
                <a:latin typeface="Helvetica Neue" panose="02000503000000020004" pitchFamily="2" charset="0"/>
              </a:rPr>
              <a:t>Perdigão</a:t>
            </a:r>
            <a:r>
              <a:rPr lang="en-GB" dirty="0">
                <a:effectLst/>
                <a:latin typeface="Helvetica Neue" panose="02000503000000020004" pitchFamily="2" charset="0"/>
              </a:rPr>
              <a:t> and today, I'm excited to present my project titled 'Social </a:t>
            </a:r>
            <a:r>
              <a:rPr lang="en-GB" dirty="0" err="1">
                <a:effectLst/>
                <a:latin typeface="Helvetica Neue" panose="02000503000000020004" pitchFamily="2" charset="0"/>
              </a:rPr>
              <a:t>DriveNet</a:t>
            </a:r>
            <a:r>
              <a:rPr lang="en-GB" dirty="0">
                <a:effectLst/>
                <a:latin typeface="Helvetica Neue" panose="02000503000000020004" pitchFamily="2" charset="0"/>
              </a:rPr>
              <a:t>: Integrating DDQN with Social Attention for Autonomous Traffic Navigation'. </a:t>
            </a:r>
            <a:endParaRPr lang="en-NL" dirty="0"/>
          </a:p>
        </p:txBody>
      </p:sp>
    </p:spTree>
    <p:extLst>
      <p:ext uri="{BB962C8B-B14F-4D97-AF65-F5344CB8AC3E}">
        <p14:creationId xmlns:p14="http://schemas.microsoft.com/office/powerpoint/2010/main" val="2777138342"/>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dirty="0">
                <a:effectLst/>
                <a:latin typeface="Helvetica Neue" panose="02000503000000020004" pitchFamily="2" charset="0"/>
              </a:rPr>
              <a:t>This project conducted as part of the Masters in Artificial Intelligence program at the University of Bath explores enhancing decision-making in dense traffic through advanced reinforcement learning techniques. The objective is to validate the efficacy of Double Deep Q-Networks integrated with social attention mechanisms, aiming to improve safety and responsiveness in autonomous driving.”</a:t>
            </a:r>
          </a:p>
          <a:p>
            <a:endParaRPr lang="en-GB" dirty="0">
              <a:effectLst/>
              <a:latin typeface="Helvetica Neue" panose="02000503000000020004" pitchFamily="2" charset="0"/>
            </a:endParaRPr>
          </a:p>
          <a:p>
            <a:r>
              <a:rPr lang="en-GB" dirty="0">
                <a:effectLst/>
                <a:latin typeface="Helvetica Neue" panose="02000503000000020004" pitchFamily="2" charset="0"/>
              </a:rPr>
              <a:t>In this presentation I will give you an overview of the problem, the impact, the solution, and the results.</a:t>
            </a:r>
            <a:endParaRPr lang="en-NL" dirty="0"/>
          </a:p>
        </p:txBody>
      </p:sp>
    </p:spTree>
    <p:extLst>
      <p:ext uri="{BB962C8B-B14F-4D97-AF65-F5344CB8AC3E}">
        <p14:creationId xmlns:p14="http://schemas.microsoft.com/office/powerpoint/2010/main" val="413651110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b="1" dirty="0">
                <a:effectLst/>
                <a:latin typeface="Helvetica Neue" panose="02000503000000020004" pitchFamily="2" charset="0"/>
              </a:rPr>
              <a:t>Slide 2: Problem Definition</a:t>
            </a:r>
            <a:endParaRPr lang="en-GB" dirty="0">
              <a:effectLst/>
              <a:latin typeface="Helvetica Neue" panose="02000503000000020004" pitchFamily="2" charset="0"/>
            </a:endParaRPr>
          </a:p>
          <a:p>
            <a:r>
              <a:rPr lang="en-GB" dirty="0">
                <a:effectLst/>
                <a:latin typeface="Helvetica Neue" panose="02000503000000020004" pitchFamily="2" charset="0"/>
              </a:rPr>
              <a:t>"The complexity of urban traffic poses significant challenges for autonomous vehicles, which must navigate safely and efficiently. Traditional models often struggle with the unpredictability of such environments. This work focused on demonstrating how these challenges can potentially be overcome by enhancing the decision-making capabilities of autonomous systems through an innovative approach"</a:t>
            </a:r>
          </a:p>
          <a:p>
            <a:endParaRPr lang="en-NL" dirty="0"/>
          </a:p>
        </p:txBody>
      </p:sp>
    </p:spTree>
    <p:extLst>
      <p:ext uri="{BB962C8B-B14F-4D97-AF65-F5344CB8AC3E}">
        <p14:creationId xmlns:p14="http://schemas.microsoft.com/office/powerpoint/2010/main" val="362233988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b="1" dirty="0">
                <a:effectLst/>
                <a:latin typeface="Helvetica Neue" panose="02000503000000020004" pitchFamily="2" charset="0"/>
              </a:rPr>
              <a:t>Slide 3: Solution Method</a:t>
            </a:r>
            <a:endParaRPr lang="en-GB" dirty="0">
              <a:effectLst/>
              <a:latin typeface="Helvetica Neue" panose="02000503000000020004" pitchFamily="2" charset="0"/>
            </a:endParaRPr>
          </a:p>
          <a:p>
            <a:pPr marL="457200" marR="0" lvl="0" indent="-298450" algn="l" defTabSz="914400" rtl="0" eaLnBrk="1" fontAlgn="auto" latinLnBrk="0" hangingPunct="1">
              <a:lnSpc>
                <a:spcPct val="100000"/>
              </a:lnSpc>
              <a:spcBef>
                <a:spcPts val="0"/>
              </a:spcBef>
              <a:spcAft>
                <a:spcPts val="0"/>
              </a:spcAft>
              <a:buClr>
                <a:srgbClr val="000000"/>
              </a:buClr>
              <a:buSzPts val="1100"/>
              <a:buFont typeface="Arial"/>
              <a:buChar char="●"/>
              <a:tabLst/>
              <a:defRPr/>
            </a:pPr>
            <a:r>
              <a:rPr lang="en-GB" dirty="0">
                <a:effectLst/>
                <a:latin typeface="Helvetica Neue" panose="02000503000000020004" pitchFamily="2" charset="0"/>
              </a:rPr>
              <a:t>"To tackle these challenges, a Double Deep Q-Network with a social attention mechanism was implemented </a:t>
            </a:r>
            <a:r>
              <a:rPr lang="en-GB" b="0" dirty="0">
                <a:solidFill>
                  <a:srgbClr val="CCCCCC"/>
                </a:solidFill>
                <a:effectLst/>
                <a:highlight>
                  <a:srgbClr val="1F1F1F"/>
                </a:highlight>
                <a:latin typeface="Menlo" panose="020B0609030804020204" pitchFamily="49" charset="0"/>
              </a:rPr>
              <a:t>inspired by the paper "Social Attention for Autonomous Decision-Making in Dense Traffic” from </a:t>
            </a:r>
            <a:r>
              <a:rPr lang="en-GB" b="0" dirty="0" err="1">
                <a:solidFill>
                  <a:srgbClr val="CCCCCC"/>
                </a:solidFill>
                <a:effectLst/>
                <a:highlight>
                  <a:srgbClr val="1F1F1F"/>
                </a:highlight>
                <a:latin typeface="Menlo" panose="020B0609030804020204" pitchFamily="49" charset="0"/>
              </a:rPr>
              <a:t>Leurent</a:t>
            </a:r>
            <a:r>
              <a:rPr lang="en-GB" b="0" dirty="0">
                <a:solidFill>
                  <a:srgbClr val="CCCCCC"/>
                </a:solidFill>
                <a:effectLst/>
                <a:highlight>
                  <a:srgbClr val="1F1F1F"/>
                </a:highlight>
                <a:latin typeface="Menlo" panose="020B0609030804020204" pitchFamily="49" charset="0"/>
              </a:rPr>
              <a:t> and </a:t>
            </a:r>
            <a:r>
              <a:rPr lang="en-GB" b="0" dirty="0" err="1">
                <a:solidFill>
                  <a:srgbClr val="CCCCCC"/>
                </a:solidFill>
                <a:effectLst/>
                <a:highlight>
                  <a:srgbClr val="1F1F1F"/>
                </a:highlight>
                <a:latin typeface="Menlo" panose="020B0609030804020204" pitchFamily="49" charset="0"/>
              </a:rPr>
              <a:t>Mercat</a:t>
            </a:r>
            <a:r>
              <a:rPr lang="en-GB" b="0" dirty="0">
                <a:solidFill>
                  <a:srgbClr val="CCCCCC"/>
                </a:solidFill>
                <a:effectLst/>
                <a:highlight>
                  <a:srgbClr val="1F1F1F"/>
                </a:highlight>
                <a:latin typeface="Menlo" panose="020B0609030804020204" pitchFamily="49" charset="0"/>
              </a:rPr>
              <a:t> in 2019.</a:t>
            </a:r>
          </a:p>
          <a:p>
            <a:r>
              <a:rPr lang="en-GB" dirty="0">
                <a:effectLst/>
                <a:latin typeface="Helvetica Neue" panose="02000503000000020004" pitchFamily="2" charset="0"/>
              </a:rPr>
              <a:t>This model not only reduces overestimations in Q-values, improving both accuracy and stability, but also dynamically incorporates the </a:t>
            </a:r>
            <a:r>
              <a:rPr lang="en-GB" dirty="0" err="1">
                <a:effectLst/>
                <a:latin typeface="Helvetica Neue" panose="02000503000000020004" pitchFamily="2" charset="0"/>
              </a:rPr>
              <a:t>behaviors</a:t>
            </a:r>
            <a:r>
              <a:rPr lang="en-GB" dirty="0">
                <a:effectLst/>
                <a:latin typeface="Helvetica Neue" panose="02000503000000020004" pitchFamily="2" charset="0"/>
              </a:rPr>
              <a:t> of surrounding vehicles into decision-making. </a:t>
            </a:r>
          </a:p>
          <a:p>
            <a:r>
              <a:rPr lang="en-GB" dirty="0">
                <a:effectLst/>
                <a:latin typeface="Helvetica Neue" panose="02000503000000020004" pitchFamily="2" charset="0"/>
              </a:rPr>
              <a:t>This advanced model was also compared to a standard DQN model that served as a baseline.</a:t>
            </a:r>
          </a:p>
          <a:p>
            <a:r>
              <a:rPr lang="en-GB" dirty="0">
                <a:effectLst/>
                <a:latin typeface="Helvetica Neue" panose="02000503000000020004" pitchFamily="2" charset="0"/>
              </a:rPr>
              <a:t>All simulations were conducted in the 'highway-env' environment from Gym, which provides realistic traffic scenarios on a multi-lane highway.”</a:t>
            </a:r>
          </a:p>
          <a:p>
            <a:endParaRPr lang="en-NL" dirty="0"/>
          </a:p>
        </p:txBody>
      </p:sp>
    </p:spTree>
    <p:extLst>
      <p:ext uri="{BB962C8B-B14F-4D97-AF65-F5344CB8AC3E}">
        <p14:creationId xmlns:p14="http://schemas.microsoft.com/office/powerpoint/2010/main" val="32363575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b="1" dirty="0">
                <a:effectLst/>
                <a:latin typeface="Helvetica Neue" panose="02000503000000020004" pitchFamily="2" charset="0"/>
              </a:rPr>
              <a:t>Slide 4: Results</a:t>
            </a:r>
            <a:endParaRPr lang="en-GB" dirty="0">
              <a:effectLst/>
              <a:latin typeface="Helvetica Neue" panose="02000503000000020004" pitchFamily="2" charset="0"/>
            </a:endParaRPr>
          </a:p>
          <a:p>
            <a:r>
              <a:rPr lang="en-GB" dirty="0">
                <a:effectLst/>
                <a:latin typeface="Helvetica Neue" panose="02000503000000020004" pitchFamily="2" charset="0"/>
              </a:rPr>
              <a:t>”My findings were quite promising. The DDQN model with social attention outperformed the baseline DQN model across various metrics. It demonstrated superior policy optimization, stability in rewards, and significant improvements in navigation efficiency. These results were visualized through data analysis techniques like exponential smoothing and moving averages, highlighting the model’s robust adaptability and learning efficiency."</a:t>
            </a:r>
          </a:p>
          <a:p>
            <a:endParaRPr lang="en-NL" dirty="0"/>
          </a:p>
        </p:txBody>
      </p:sp>
    </p:spTree>
    <p:extLst>
      <p:ext uri="{BB962C8B-B14F-4D97-AF65-F5344CB8AC3E}">
        <p14:creationId xmlns:p14="http://schemas.microsoft.com/office/powerpoint/2010/main" val="309447477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NL" dirty="0"/>
              <a:t>Here, you can also quickly see the baseline model’s results, including the episode length mean, rewards and exploration rate over the epsiodes.</a:t>
            </a:r>
          </a:p>
          <a:p>
            <a:r>
              <a:rPr lang="en-NL" dirty="0"/>
              <a:t>On t</a:t>
            </a:r>
            <a:r>
              <a:rPr lang="en-GB" dirty="0"/>
              <a:t>he</a:t>
            </a:r>
            <a:r>
              <a:rPr lang="en-NL" dirty="0"/>
              <a:t> right, I summarised the results from the DDQN model, we are can clearly see a significant superior performance, especially in the rewards accumulation overtime.</a:t>
            </a:r>
          </a:p>
        </p:txBody>
      </p:sp>
    </p:spTree>
    <p:extLst>
      <p:ext uri="{BB962C8B-B14F-4D97-AF65-F5344CB8AC3E}">
        <p14:creationId xmlns:p14="http://schemas.microsoft.com/office/powerpoint/2010/main" val="20647970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GB" b="1" dirty="0">
                <a:effectLst/>
                <a:latin typeface="Helvetica Neue" panose="02000503000000020004" pitchFamily="2" charset="0"/>
              </a:rPr>
              <a:t>Slide 5: Conclusion and Future Directions</a:t>
            </a:r>
            <a:endParaRPr lang="en-GB" dirty="0">
              <a:effectLst/>
              <a:latin typeface="Helvetica Neue" panose="02000503000000020004" pitchFamily="2" charset="0"/>
            </a:endParaRPr>
          </a:p>
          <a:p>
            <a:r>
              <a:rPr lang="en-GB" dirty="0">
                <a:effectLst/>
                <a:latin typeface="Helvetica Neue" panose="02000503000000020004" pitchFamily="2" charset="0"/>
              </a:rPr>
              <a:t>"In conclusion, our study validates the effectiveness of integrating DDQN with social attention, a significant advancement in autonomous vehicle technology. Looking ahead, we aim to further enhance simulation fidelity and integrate real-world data to develop even more robust models. The ongoing development in this field holds the potential to dramatically improve both the safety and efficiency of autonomous vehicle navigation."</a:t>
            </a:r>
          </a:p>
          <a:p>
            <a:br>
              <a:rPr lang="en-GB" dirty="0">
                <a:effectLst/>
                <a:latin typeface="Helvetica Neue" panose="02000503000000020004" pitchFamily="2" charset="0"/>
              </a:rPr>
            </a:br>
            <a:endParaRPr lang="en-GB" dirty="0">
              <a:effectLst/>
              <a:latin typeface="Helvetica Neue" panose="02000503000000020004" pitchFamily="2" charset="0"/>
            </a:endParaRPr>
          </a:p>
          <a:p>
            <a:r>
              <a:rPr lang="en-GB" dirty="0">
                <a:effectLst/>
                <a:latin typeface="Helvetica Neue" panose="02000503000000020004" pitchFamily="2" charset="0"/>
              </a:rPr>
              <a:t>"Thank you for your attention. Don’t hesitate to reach out if you have any questions about this project"</a:t>
            </a:r>
          </a:p>
          <a:p>
            <a:endParaRPr lang="en-NL" dirty="0"/>
          </a:p>
        </p:txBody>
      </p:sp>
    </p:spTree>
    <p:extLst>
      <p:ext uri="{BB962C8B-B14F-4D97-AF65-F5344CB8AC3E}">
        <p14:creationId xmlns:p14="http://schemas.microsoft.com/office/powerpoint/2010/main" val="290396589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1"/>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2"/>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2"/>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60" name="Google Shape;60;p12"/>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3"/>
        <p:cNvGrpSpPr/>
        <p:nvPr/>
      </p:nvGrpSpPr>
      <p:grpSpPr>
        <a:xfrm>
          <a:off x="0" y="0"/>
          <a:ext cx="0" cy="0"/>
          <a:chOff x="0" y="0"/>
          <a:chExt cx="0" cy="0"/>
        </a:xfrm>
      </p:grpSpPr>
      <p:cxnSp>
        <p:nvCxnSpPr>
          <p:cNvPr id="14" name="Google Shape;14;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5" name="Google Shape;15;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1304875"/>
            <a:ext cx="85206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a:spLocks noGrp="1"/>
          </p:cNvSpPr>
          <p:nvPr>
            <p:ph type="subTitle" idx="2"/>
          </p:nvPr>
        </p:nvSpPr>
        <p:spPr>
          <a:xfrm>
            <a:off x="387975" y="789025"/>
            <a:ext cx="8520600" cy="8331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p:cSld name="TITLE_AND_BODY_1">
    <p:spTree>
      <p:nvGrpSpPr>
        <p:cNvPr id="1" name="Shape 23"/>
        <p:cNvGrpSpPr/>
        <p:nvPr/>
      </p:nvGrpSpPr>
      <p:grpSpPr>
        <a:xfrm>
          <a:off x="0" y="0"/>
          <a:ext cx="0" cy="0"/>
          <a:chOff x="0" y="0"/>
          <a:chExt cx="0" cy="0"/>
        </a:xfrm>
      </p:grpSpPr>
      <p:sp>
        <p:nvSpPr>
          <p:cNvPr id="24" name="Google Shape;24;p5"/>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 name="Google Shape;26;p5"/>
          <p:cNvSpPr txBox="1">
            <a:spLocks noGrp="1"/>
          </p:cNvSpPr>
          <p:nvPr>
            <p:ph type="body" idx="1"/>
          </p:nvPr>
        </p:nvSpPr>
        <p:spPr>
          <a:xfrm>
            <a:off x="311700" y="695275"/>
            <a:ext cx="8520600" cy="3416400"/>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SzPts val="16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body" idx="1"/>
          </p:nvPr>
        </p:nvSpPr>
        <p:spPr>
          <a:xfrm>
            <a:off x="311700" y="13810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6"/>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6"/>
          <p:cNvSpPr txBox="1">
            <a:spLocks noGrp="1"/>
          </p:cNvSpPr>
          <p:nvPr>
            <p:ph type="subTitle" idx="3"/>
          </p:nvPr>
        </p:nvSpPr>
        <p:spPr>
          <a:xfrm>
            <a:off x="386975" y="8640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34" name="Google Shape;34;p6"/>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cxnSp>
        <p:nvCxnSpPr>
          <p:cNvPr id="46" name="Google Shape;46;p10"/>
          <p:cNvCxnSpPr/>
          <p:nvPr/>
        </p:nvCxnSpPr>
        <p:spPr>
          <a:xfrm>
            <a:off x="5029675" y="4495500"/>
            <a:ext cx="468300" cy="0"/>
          </a:xfrm>
          <a:prstGeom prst="straightConnector1">
            <a:avLst/>
          </a:prstGeom>
          <a:noFill/>
          <a:ln w="19050" cap="flat" cmpd="sng">
            <a:solidFill>
              <a:schemeClr val="dk1"/>
            </a:solidFill>
            <a:prstDash val="solid"/>
            <a:round/>
            <a:headEnd type="none" w="sm" len="sm"/>
            <a:tailEnd type="none" w="sm" len="sm"/>
          </a:ln>
        </p:spPr>
      </p:cxn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 name="Google Shape;49;p10"/>
          <p:cNvSpPr txBox="1">
            <a:spLocks noGrp="1"/>
          </p:cNvSpPr>
          <p:nvPr>
            <p:ph type="body" idx="1"/>
          </p:nvPr>
        </p:nvSpPr>
        <p:spPr>
          <a:xfrm>
            <a:off x="3117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0" name="Google Shape;50;p10"/>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1" name="Google Shape;51;p10"/>
          <p:cNvSpPr txBox="1">
            <a:spLocks noGrp="1"/>
          </p:cNvSpPr>
          <p:nvPr>
            <p:ph type="subTitle" idx="3"/>
          </p:nvPr>
        </p:nvSpPr>
        <p:spPr>
          <a:xfrm>
            <a:off x="386975" y="7878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52" name="Google Shape;52;p10"/>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
        <p:nvSpPr>
          <p:cNvPr id="53" name="Google Shape;53;p10"/>
          <p:cNvSpPr txBox="1">
            <a:spLocks noGrp="1"/>
          </p:cNvSpPr>
          <p:nvPr>
            <p:ph type="sldNum" idx="5"/>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2.mp4"/><Relationship Id="rId1" Type="http://schemas.microsoft.com/office/2007/relationships/media" Target="../media/media2.mp4"/><Relationship Id="rId6" Type="http://schemas.openxmlformats.org/officeDocument/2006/relationships/image" Target="../media/image3.png"/><Relationship Id="rId5" Type="http://schemas.openxmlformats.org/officeDocument/2006/relationships/image" Target="../media/image2.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3.mp4"/><Relationship Id="rId1" Type="http://schemas.microsoft.com/office/2007/relationships/media" Target="../media/media3.mp4"/><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4.mp4"/><Relationship Id="rId1" Type="http://schemas.microsoft.com/office/2007/relationships/media" Target="../media/media4.mp4"/><Relationship Id="rId6" Type="http://schemas.openxmlformats.org/officeDocument/2006/relationships/image" Target="../media/image7.png"/><Relationship Id="rId5" Type="http://schemas.openxmlformats.org/officeDocument/2006/relationships/image" Target="../media/image6.pn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notesSlide" Target="../notesSlides/notesSlide5.xml"/><Relationship Id="rId3" Type="http://schemas.microsoft.com/office/2007/relationships/media" Target="../media/media6.mp4"/><Relationship Id="rId7" Type="http://schemas.openxmlformats.org/officeDocument/2006/relationships/slideLayout" Target="../slideLayouts/slideLayout4.xml"/><Relationship Id="rId2" Type="http://schemas.openxmlformats.org/officeDocument/2006/relationships/video" Target="../media/media5.mp4"/><Relationship Id="rId1" Type="http://schemas.microsoft.com/office/2007/relationships/media" Target="../media/media5.mp4"/><Relationship Id="rId6" Type="http://schemas.openxmlformats.org/officeDocument/2006/relationships/video" Target="../media/media7.mp4"/><Relationship Id="rId11" Type="http://schemas.openxmlformats.org/officeDocument/2006/relationships/image" Target="../media/image10.png"/><Relationship Id="rId5" Type="http://schemas.microsoft.com/office/2007/relationships/media" Target="../media/media7.mp4"/><Relationship Id="rId10" Type="http://schemas.openxmlformats.org/officeDocument/2006/relationships/image" Target="../media/image9.png"/><Relationship Id="rId4" Type="http://schemas.openxmlformats.org/officeDocument/2006/relationships/video" Target="../media/media6.mp4"/><Relationship Id="rId9" Type="http://schemas.openxmlformats.org/officeDocument/2006/relationships/image" Target="../media/image8.png"/></Relationships>
</file>

<file path=ppt/slides/_rels/slide6.xml.rels><?xml version="1.0" encoding="UTF-8" standalone="yes"?>
<Relationships xmlns="http://schemas.openxmlformats.org/package/2006/relationships"><Relationship Id="rId8" Type="http://schemas.openxmlformats.org/officeDocument/2006/relationships/image" Target="../media/image14.png"/><Relationship Id="rId3" Type="http://schemas.openxmlformats.org/officeDocument/2006/relationships/slideLayout" Target="../slideLayouts/slideLayout4.xml"/><Relationship Id="rId7" Type="http://schemas.openxmlformats.org/officeDocument/2006/relationships/image" Target="../media/image13.png"/><Relationship Id="rId2" Type="http://schemas.openxmlformats.org/officeDocument/2006/relationships/video" Target="../media/media8.mp4"/><Relationship Id="rId1" Type="http://schemas.microsoft.com/office/2007/relationships/media" Target="../media/media8.mp4"/><Relationship Id="rId6" Type="http://schemas.openxmlformats.org/officeDocument/2006/relationships/image" Target="../media/image12.png"/><Relationship Id="rId5" Type="http://schemas.openxmlformats.org/officeDocument/2006/relationships/image" Target="../media/image11.png"/><Relationship Id="rId10" Type="http://schemas.openxmlformats.org/officeDocument/2006/relationships/image" Target="../media/image16.png"/><Relationship Id="rId4" Type="http://schemas.openxmlformats.org/officeDocument/2006/relationships/notesSlide" Target="../notesSlides/notesSlide6.xml"/><Relationship Id="rId9" Type="http://schemas.openxmlformats.org/officeDocument/2006/relationships/image" Target="../media/image15.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4.xml"/><Relationship Id="rId2" Type="http://schemas.openxmlformats.org/officeDocument/2006/relationships/video" Target="../media/media9.mp4"/><Relationship Id="rId1" Type="http://schemas.microsoft.com/office/2007/relationships/media" Target="../media/media9.mp4"/><Relationship Id="rId6" Type="http://schemas.openxmlformats.org/officeDocument/2006/relationships/image" Target="../media/image18.png"/><Relationship Id="rId5" Type="http://schemas.openxmlformats.org/officeDocument/2006/relationships/image" Target="../media/image17.png"/><Relationship Id="rId4" Type="http://schemas.openxmlformats.org/officeDocument/2006/relationships/notesSlide" Target="../notesSlides/notesSlide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2146662" y="1187179"/>
            <a:ext cx="5155474" cy="2202381"/>
          </a:xfrm>
        </p:spPr>
        <p:txBody>
          <a:bodyPr>
            <a:normAutofit fontScale="90000"/>
          </a:bodyPr>
          <a:lstStyle/>
          <a:p>
            <a:pPr algn="ctr"/>
            <a:r>
              <a:rPr dirty="0"/>
              <a:t>Social </a:t>
            </a:r>
            <a:r>
              <a:rPr dirty="0" err="1"/>
              <a:t>DriveNet</a:t>
            </a:r>
            <a:r>
              <a:rPr dirty="0"/>
              <a:t>: Integrating DDQN with Social Attention for Autonomous Traffic Navigation</a:t>
            </a:r>
            <a:br>
              <a:rPr lang="en-US" dirty="0"/>
            </a:br>
            <a:br>
              <a:rPr lang="en-NL" dirty="0"/>
            </a:br>
            <a:r>
              <a:rPr lang="en-GB" sz="1600" dirty="0"/>
              <a:t>Leone Lage </a:t>
            </a:r>
            <a:r>
              <a:rPr lang="en-GB" sz="1600" dirty="0" err="1"/>
              <a:t>Perdigão</a:t>
            </a:r>
            <a:r>
              <a:rPr lang="en-GB" sz="1600" dirty="0"/>
              <a:t> </a:t>
            </a:r>
            <a:br>
              <a:rPr lang="en-GB" sz="1600" dirty="0"/>
            </a:br>
            <a:r>
              <a:rPr lang="en-GB" sz="1600" dirty="0"/>
              <a:t>Department of Computer Science </a:t>
            </a:r>
            <a:br>
              <a:rPr lang="en-GB" sz="1600" dirty="0"/>
            </a:br>
            <a:r>
              <a:rPr lang="en-GB" sz="1600" dirty="0"/>
              <a:t>University of Bath</a:t>
            </a:r>
            <a:br>
              <a:rPr lang="en-GB" sz="1600" dirty="0"/>
            </a:br>
            <a:r>
              <a:rPr lang="en-GB" sz="1600" dirty="0"/>
              <a:t>Bath, BA2 7AY </a:t>
            </a:r>
            <a:br>
              <a:rPr lang="en-GB" sz="1600" dirty="0"/>
            </a:br>
            <a:r>
              <a:rPr lang="en-GB" sz="1600" dirty="0"/>
              <a:t>llp31@bath.ac.uk </a:t>
            </a:r>
            <a:br>
              <a:rPr lang="en-GB" sz="1600" dirty="0"/>
            </a:br>
            <a:endParaRPr dirty="0"/>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479797"/>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600" b="0" i="0">
                <a:solidFill>
                  <a:srgbClr val="616161"/>
                </a:solidFill>
                <a:latin typeface="Proxima Nova"/>
              </a:defRPr>
            </a:pPr>
            <a:endParaRPr/>
          </a:p>
        </p:txBody>
      </p:sp>
      <p:sp>
        <p:nvSpPr>
          <p:cNvPr id="8" name="Rectangle 7"/>
          <p:cNvSpPr/>
          <p:nvPr/>
        </p:nvSpPr>
        <p:spPr>
          <a:xfrm>
            <a:off x="4724400" y="1508670"/>
            <a:ext cx="4190999"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dirty="0"/>
          </a:p>
        </p:txBody>
      </p:sp>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pic>
        <p:nvPicPr>
          <p:cNvPr id="13" name="Video 12">
            <a:extLst>
              <a:ext uri="{FF2B5EF4-FFF2-40B4-BE49-F238E27FC236}">
                <a16:creationId xmlns:a16="http://schemas.microsoft.com/office/drawing/2014/main" id="{2210D27C-24A3-9208-C101-F5C0B4D550CB}"/>
              </a:ext>
            </a:extLst>
          </p:cNvPr>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5"/>
          <a:srcRect l="21875" r="21875"/>
          <a:stretch>
            <a:fillRect/>
          </a:stretch>
        </p:blipFill>
        <p:spPr>
          <a:xfrm>
            <a:off x="8150572" y="4163837"/>
            <a:ext cx="764828" cy="764828"/>
          </a:xfrm>
          <a:prstGeom prst="ellipse">
            <a:avLst/>
          </a:prstGeom>
          <a:ln w="19050" cap="rnd">
            <a:solidFill>
              <a:srgbClr val="404040"/>
            </a:solidFill>
          </a:ln>
          <a:effectLst/>
        </p:spPr>
      </p:pic>
    </p:spTree>
  </p:cSld>
  <p:clrMapOvr>
    <a:masterClrMapping/>
  </p:clrMapOvr>
  <mc:AlternateContent xmlns:mc="http://schemas.openxmlformats.org/markup-compatibility/2006">
    <mc:Choice xmlns:p14="http://schemas.microsoft.com/office/powerpoint/2010/main" Requires="p14">
      <p:transition spd="slow" p14:dur="2000" advTm="14865"/>
    </mc:Choice>
    <mc:Fallback>
      <p:transition spd="slow" advTm="1486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t>Social DriveNet: Integrating DDQN with Social Attention for Autonomous Traffic Navigation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600" b="0" i="0">
                <a:solidFill>
                  <a:srgbClr val="616161"/>
                </a:solidFill>
                <a:latin typeface="Proxima Nova"/>
              </a:defRPr>
            </a:pPr>
            <a:endParaRPr/>
          </a:p>
        </p:txBody>
      </p:sp>
      <p:sp>
        <p:nvSpPr>
          <p:cNvPr id="5" name="Rectangle 4"/>
          <p:cNvSpPr/>
          <p:nvPr/>
        </p:nvSpPr>
        <p:spPr>
          <a:xfrm>
            <a:off x="228600" y="1508670"/>
            <a:ext cx="8686800"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314265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600" b="1" i="0" dirty="0">
                <a:solidFill>
                  <a:srgbClr val="616161"/>
                </a:solidFill>
                <a:latin typeface="Proxima Nova"/>
              </a:rPr>
              <a:t>Introduction:</a:t>
            </a:r>
            <a:r>
              <a:rPr sz="600" b="0" i="0" dirty="0">
                <a:solidFill>
                  <a:srgbClr val="616161"/>
                </a:solidFill>
                <a:latin typeface="Proxima Nova"/>
              </a:rPr>
              <a:t> Exploration of enhanced decision-making in dense traffic using advanced reinforcement learning techniques.</a:t>
            </a:r>
          </a:p>
          <a:p>
            <a:pPr marL="228600" lvl="1" indent="-91440" algn="l">
              <a:spcBef>
                <a:spcPts val="1200"/>
              </a:spcBef>
              <a:spcAft>
                <a:spcPts val="0"/>
              </a:spcAft>
              <a:buSzPct val="100000"/>
              <a:buFont typeface="Arial"/>
              <a:buChar char="•"/>
            </a:pPr>
            <a:r>
              <a:rPr sz="600" b="1" i="0" dirty="0">
                <a:solidFill>
                  <a:srgbClr val="616161"/>
                </a:solidFill>
                <a:latin typeface="Proxima Nova"/>
              </a:rPr>
              <a:t>Significance:</a:t>
            </a:r>
            <a:r>
              <a:rPr sz="600" b="0" i="0" dirty="0">
                <a:solidFill>
                  <a:srgbClr val="616161"/>
                </a:solidFill>
                <a:latin typeface="Proxima Nova"/>
              </a:rPr>
              <a:t> Addresses critical challenges in autonomous driving by improving real-time responses and safety.</a:t>
            </a:r>
          </a:p>
          <a:p>
            <a:pPr marL="228600" lvl="1" indent="-91440" algn="l">
              <a:spcBef>
                <a:spcPts val="1200"/>
              </a:spcBef>
              <a:spcAft>
                <a:spcPts val="0"/>
              </a:spcAft>
              <a:buSzPct val="100000"/>
              <a:buFont typeface="Arial"/>
              <a:buChar char="•"/>
            </a:pPr>
            <a:r>
              <a:rPr sz="600" b="1" i="0" dirty="0">
                <a:solidFill>
                  <a:srgbClr val="616161"/>
                </a:solidFill>
                <a:latin typeface="Proxima Nova"/>
              </a:rPr>
              <a:t>Objective:</a:t>
            </a:r>
            <a:r>
              <a:rPr sz="600" b="0" i="0" dirty="0">
                <a:solidFill>
                  <a:srgbClr val="616161"/>
                </a:solidFill>
                <a:latin typeface="Proxima Nova"/>
              </a:rPr>
              <a:t> Validate the efficacy of Double Deep Q-Network (DDQN) integrated with social attention for dynamic traffic navigation.</a:t>
            </a:r>
          </a:p>
          <a:p>
            <a:pPr marL="228600" lvl="1" indent="-91440" algn="l">
              <a:spcBef>
                <a:spcPts val="1200"/>
              </a:spcBef>
              <a:spcAft>
                <a:spcPts val="0"/>
              </a:spcAft>
              <a:buSzPct val="100000"/>
              <a:buFont typeface="Arial"/>
              <a:buChar char="•"/>
            </a:pPr>
            <a:r>
              <a:rPr sz="600" b="1" i="0" dirty="0">
                <a:solidFill>
                  <a:srgbClr val="616161"/>
                </a:solidFill>
                <a:latin typeface="Proxima Nova"/>
              </a:rPr>
              <a:t>Problem Definition:</a:t>
            </a:r>
            <a:r>
              <a:rPr sz="600" b="0" i="0" dirty="0">
                <a:solidFill>
                  <a:srgbClr val="616161"/>
                </a:solidFill>
                <a:latin typeface="Proxima Nova"/>
              </a:rPr>
              <a:t> Dense urban traffic presents a major challenge for autonomous vehicle navigation, requiring highly adaptive and accurate decision-making.</a:t>
            </a:r>
          </a:p>
          <a:p>
            <a:pPr marL="228600" lvl="1" indent="-91440" algn="l">
              <a:spcBef>
                <a:spcPts val="1200"/>
              </a:spcBef>
              <a:spcAft>
                <a:spcPts val="0"/>
              </a:spcAft>
              <a:buSzPct val="100000"/>
              <a:buFont typeface="Arial"/>
              <a:buChar char="•"/>
            </a:pPr>
            <a:r>
              <a:rPr sz="600" b="1" i="0" dirty="0">
                <a:solidFill>
                  <a:srgbClr val="616161"/>
                </a:solidFill>
                <a:latin typeface="Proxima Nova"/>
              </a:rPr>
              <a:t>Solution Method:</a:t>
            </a:r>
            <a:r>
              <a:rPr sz="600" b="0" i="0" dirty="0">
                <a:solidFill>
                  <a:srgbClr val="616161"/>
                </a:solidFill>
                <a:latin typeface="Proxima Nova"/>
              </a:rPr>
              <a:t> The model utilizes a dual estimator setup to mitigate Q-value overestimations, improving accuracy and stability. Incorporates social attention to dynamically consider the behaviors and positions of surrounding vehicles, enhancing decision-making. Deployed within the 'highway-env' simulation tool, providing a realistic multi-lane highway scenario for testing and development.</a:t>
            </a:r>
          </a:p>
          <a:p>
            <a:pPr marL="228600" lvl="1" indent="-91440" algn="l">
              <a:spcBef>
                <a:spcPts val="1200"/>
              </a:spcBef>
              <a:spcAft>
                <a:spcPts val="0"/>
              </a:spcAft>
              <a:buSzPct val="100000"/>
              <a:buFont typeface="Arial"/>
              <a:buChar char="•"/>
            </a:pPr>
            <a:r>
              <a:rPr sz="600" b="1" i="0" dirty="0">
                <a:solidFill>
                  <a:srgbClr val="616161"/>
                </a:solidFill>
                <a:latin typeface="Proxima Nova"/>
              </a:rPr>
              <a:t>Results:</a:t>
            </a:r>
            <a:r>
              <a:rPr sz="600" b="0" i="0" dirty="0">
                <a:solidFill>
                  <a:srgbClr val="616161"/>
                </a:solidFill>
                <a:latin typeface="Proxima Nova"/>
              </a:rPr>
              <a:t> The DDQN with social attention showed superior policy optimization and stability in rewards compared to the baseline DQN. Significant improvements in navigation efficiency and safety metrics in dense traffic scenarios. Utilized exponential smoothing and moving averages to demonstrate the robust adaptability and learning efficiency of the DDQN model.</a:t>
            </a:r>
          </a:p>
          <a:p>
            <a:pPr marL="228600" lvl="1" indent="-91440" algn="l">
              <a:spcBef>
                <a:spcPts val="1200"/>
              </a:spcBef>
              <a:spcAft>
                <a:spcPts val="0"/>
              </a:spcAft>
              <a:buSzPct val="100000"/>
              <a:buFont typeface="Arial"/>
              <a:buChar char="•"/>
            </a:pPr>
            <a:r>
              <a:rPr sz="600" b="1" i="0" dirty="0">
                <a:solidFill>
                  <a:srgbClr val="616161"/>
                </a:solidFill>
                <a:latin typeface="Proxima Nova"/>
              </a:rPr>
              <a:t>Conclusion:</a:t>
            </a:r>
            <a:r>
              <a:rPr sz="600" b="0" i="0" dirty="0">
                <a:solidFill>
                  <a:srgbClr val="616161"/>
                </a:solidFill>
                <a:latin typeface="Proxima Nova"/>
              </a:rPr>
              <a:t> The study validates the effectiveness of integrating DDQN with social attention, marking a significant step in autonomous driving research. Future studies will explore further enhancements in simulation fidelity and the integration of real-world data for more robust models. Continued development in this area has the potential to dramatically improve safety and efficiency in autonomous vehicle navigation.</a:t>
            </a:r>
          </a:p>
          <a:p>
            <a:endParaRPr sz="600" b="0" i="0" dirty="0">
              <a:solidFill>
                <a:srgbClr val="616161"/>
              </a:solidFill>
              <a:latin typeface="Proxima Nova"/>
            </a:endParaRPr>
          </a:p>
        </p:txBody>
      </p:sp>
      <p:sp>
        <p:nvSpPr>
          <p:cNvPr id="8" name="Rectangle 7"/>
          <p:cNvSpPr/>
          <p:nvPr/>
        </p:nvSpPr>
        <p:spPr>
          <a:xfrm>
            <a:off x="4724400" y="1508670"/>
            <a:ext cx="4190999"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xn2f7uul.png"/>
          <p:cNvPicPr>
            <a:picLocks noChangeAspect="1"/>
          </p:cNvPicPr>
          <p:nvPr/>
        </p:nvPicPr>
        <p:blipFill>
          <a:blip r:embed="rId5"/>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724400" y="3944242"/>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Nicki Eliza Schinow on Unsplash</a:t>
            </a:r>
          </a:p>
        </p:txBody>
      </p:sp>
      <p:pic>
        <p:nvPicPr>
          <p:cNvPr id="13" name="Video 12">
            <a:extLst>
              <a:ext uri="{FF2B5EF4-FFF2-40B4-BE49-F238E27FC236}">
                <a16:creationId xmlns:a16="http://schemas.microsoft.com/office/drawing/2014/main" id="{2210D27C-24A3-9208-C101-F5C0B4D550CB}"/>
              </a:ext>
            </a:extLst>
          </p:cNvPr>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8150572" y="4163837"/>
            <a:ext cx="764828" cy="764828"/>
          </a:xfrm>
          <a:prstGeom prst="ellipse">
            <a:avLst/>
          </a:prstGeom>
          <a:ln w="19050" cap="rnd">
            <a:solidFill>
              <a:srgbClr val="404040"/>
            </a:solidFill>
          </a:ln>
          <a:effectLst/>
        </p:spPr>
      </p:pic>
    </p:spTree>
    <p:extLst>
      <p:ext uri="{BB962C8B-B14F-4D97-AF65-F5344CB8AC3E}">
        <p14:creationId xmlns:p14="http://schemas.microsoft.com/office/powerpoint/2010/main" val="520404567"/>
      </p:ext>
    </p:extLst>
  </p:cSld>
  <p:clrMapOvr>
    <a:masterClrMapping/>
  </p:clrMapOvr>
  <mc:AlternateContent xmlns:mc="http://schemas.openxmlformats.org/markup-compatibility/2006">
    <mc:Choice xmlns:p14="http://schemas.microsoft.com/office/powerpoint/2010/main" Requires="p14">
      <p:transition spd="slow" p14:dur="2000" advTm="31902"/>
    </mc:Choice>
    <mc:Fallback>
      <p:transition spd="slow" advTm="3190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3"/>
                </p:tgtEl>
              </p:cMediaNode>
            </p:video>
            <p:seq concurrent="1" nextAc="seek">
              <p:cTn id="8" restart="whenNotActive" fill="hold" evtFilter="cancelBubble" nodeType="interactiveSeq">
                <p:stCondLst>
                  <p:cond evt="onClick" delay="0">
                    <p:tgtEl>
                      <p:spTgt spid="1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3"/>
                                        </p:tgtEl>
                                      </p:cBhvr>
                                    </p:cmd>
                                  </p:childTnLst>
                                </p:cTn>
                              </p:par>
                            </p:childTnLst>
                          </p:cTn>
                        </p:par>
                      </p:childTnLst>
                    </p:cTn>
                  </p:par>
                </p:childTnLst>
              </p:cTn>
              <p:nextCondLst>
                <p:cond evt="onClick" delay="0">
                  <p:tgtEl>
                    <p:spTgt spid="13"/>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Problem Definition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75778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Traffic Complexity:</a:t>
            </a:r>
            <a:r>
              <a:rPr sz="1300" b="0" i="0">
                <a:solidFill>
                  <a:srgbClr val="616161"/>
                </a:solidFill>
                <a:latin typeface="Proxima Nova"/>
              </a:rPr>
              <a:t> Dense urban traffic presents a major challenge for autonomous vehicle navigation, requiring highly adaptive and accurate decision-making.</a:t>
            </a:r>
          </a:p>
          <a:p>
            <a:pPr marL="228600" lvl="1" indent="-91440" algn="l">
              <a:spcBef>
                <a:spcPts val="1200"/>
              </a:spcBef>
              <a:spcAft>
                <a:spcPts val="0"/>
              </a:spcAft>
              <a:buSzPct val="100000"/>
              <a:buFont typeface="Arial"/>
              <a:buChar char="•"/>
            </a:pPr>
            <a:r>
              <a:rPr sz="1300" b="1" i="0">
                <a:solidFill>
                  <a:srgbClr val="616161"/>
                </a:solidFill>
                <a:latin typeface="Proxima Nova"/>
              </a:rPr>
              <a:t>Current Limitations:</a:t>
            </a:r>
            <a:r>
              <a:rPr sz="1300" b="0" i="0">
                <a:solidFill>
                  <a:srgbClr val="616161"/>
                </a:solidFill>
                <a:latin typeface="Proxima Nova"/>
              </a:rPr>
              <a:t> Traditional models struggle with the dynamic and unpredictable nature of closely-packed urban environments.</a:t>
            </a:r>
          </a:p>
          <a:p>
            <a:pPr marL="228600" lvl="1" indent="-91440" algn="l">
              <a:spcBef>
                <a:spcPts val="1200"/>
              </a:spcBef>
              <a:spcAft>
                <a:spcPts val="0"/>
              </a:spcAft>
              <a:buSzPct val="100000"/>
              <a:buFont typeface="Arial"/>
              <a:buChar char="•"/>
            </a:pPr>
            <a:r>
              <a:rPr sz="1300" b="1" i="0">
                <a:solidFill>
                  <a:srgbClr val="616161"/>
                </a:solidFill>
                <a:latin typeface="Proxima Nova"/>
              </a:rPr>
              <a:t>Research Motivation:</a:t>
            </a:r>
            <a:r>
              <a:rPr sz="1300" b="0" i="0">
                <a:solidFill>
                  <a:srgbClr val="616161"/>
                </a:solidFill>
                <a:latin typeface="Proxima Nova"/>
              </a:rPr>
              <a:t> The study explores the potential of Double Deep Q-Networks (DDQN) with social attention to improve traffic navigation accuracy and safety.</a:t>
            </a:r>
          </a:p>
          <a:p>
            <a:endParaRPr sz="1300" b="0" i="0">
              <a:solidFill>
                <a:srgbClr val="616161"/>
              </a:solidFill>
              <a:latin typeface="Proxima Nova"/>
            </a:endParaRPr>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x6cc6m66.png"/>
          <p:cNvPicPr>
            <a:picLocks noChangeAspect="1"/>
          </p:cNvPicPr>
          <p:nvPr/>
        </p:nvPicPr>
        <p:blipFill>
          <a:blip r:embed="rId5"/>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724400" y="3944242"/>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Mika Brandt on Unsplash</a:t>
            </a:r>
          </a:p>
        </p:txBody>
      </p:sp>
      <p:pic>
        <p:nvPicPr>
          <p:cNvPr id="15" name="Video 14">
            <a:extLst>
              <a:ext uri="{FF2B5EF4-FFF2-40B4-BE49-F238E27FC236}">
                <a16:creationId xmlns:a16="http://schemas.microsoft.com/office/drawing/2014/main" id="{529AF57C-1B1C-ED2C-EFC0-29E175F05ABA}"/>
              </a:ext>
            </a:extLst>
          </p:cNvPr>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7907382" y="300073"/>
            <a:ext cx="790302" cy="825703"/>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26996"/>
    </mc:Choice>
    <mc:Fallback>
      <p:transition spd="slow" advTm="2699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02991" y="140225"/>
            <a:ext cx="8520600" cy="572700"/>
          </a:xfrm>
        </p:spPr>
        <p:txBody>
          <a:bodyPr>
            <a:normAutofit fontScale="90000"/>
          </a:bodyPr>
          <a:lstStyle/>
          <a:p>
            <a:r>
              <a:rPr dirty="0"/>
              <a:t>Solution Method</a:t>
            </a:r>
            <a:br>
              <a:rPr lang="en-US" dirty="0"/>
            </a:br>
            <a:endParaRPr dirty="0"/>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dirty="0"/>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599" y="1134518"/>
            <a:ext cx="4190999" cy="3706143"/>
          </a:xfrm>
          <a:prstGeom prst="rect">
            <a:avLst/>
          </a:prstGeom>
          <a:noFill/>
          <a:ln>
            <a:noFill/>
          </a:ln>
        </p:spPr>
        <p:txBody>
          <a:bodyPr wrap="square" lIns="190500" tIns="0" rIns="0" bIns="190500" anchor="t">
            <a:spAutoFit/>
          </a:bodyPr>
          <a:lstStyle/>
          <a:p>
            <a:pPr marL="228600" indent="-91440">
              <a:spcAft>
                <a:spcPts val="800"/>
              </a:spcAft>
              <a:buSzPct val="100000"/>
              <a:buFont typeface="Arial"/>
              <a:buChar char="•"/>
            </a:pPr>
            <a:r>
              <a:rPr lang="en-GB" sz="1300" b="1" i="0" dirty="0">
                <a:solidFill>
                  <a:srgbClr val="616161"/>
                </a:solidFill>
                <a:latin typeface="Proxima Nova"/>
              </a:rPr>
              <a:t>Inspiration: </a:t>
            </a:r>
            <a:r>
              <a:rPr lang="en-US" sz="1300" b="0" i="0" dirty="0">
                <a:solidFill>
                  <a:srgbClr val="616161"/>
                </a:solidFill>
                <a:latin typeface="Proxima Nova"/>
              </a:rPr>
              <a:t>"Social Attention for Autonomous Decision-Making in Dense Traffic” (</a:t>
            </a:r>
            <a:r>
              <a:rPr lang="en-US" sz="1300" b="0" i="0" dirty="0" err="1">
                <a:solidFill>
                  <a:srgbClr val="616161"/>
                </a:solidFill>
                <a:latin typeface="Proxima Nova"/>
              </a:rPr>
              <a:t>Leurent</a:t>
            </a:r>
            <a:r>
              <a:rPr lang="en-US" sz="1300" b="0" i="0" dirty="0">
                <a:solidFill>
                  <a:srgbClr val="616161"/>
                </a:solidFill>
                <a:latin typeface="Proxima Nova"/>
              </a:rPr>
              <a:t> and </a:t>
            </a:r>
            <a:r>
              <a:rPr lang="en-US" sz="1300" b="0" i="0" dirty="0" err="1">
                <a:solidFill>
                  <a:srgbClr val="616161"/>
                </a:solidFill>
                <a:latin typeface="Proxima Nova"/>
              </a:rPr>
              <a:t>Mercat</a:t>
            </a:r>
            <a:r>
              <a:rPr lang="en-US" sz="1300" b="0" i="0" dirty="0">
                <a:solidFill>
                  <a:srgbClr val="616161"/>
                </a:solidFill>
                <a:latin typeface="Proxima Nova"/>
              </a:rPr>
              <a:t>, 2019).</a:t>
            </a:r>
            <a:br>
              <a:rPr lang="en-US" sz="1300" b="0" i="0" dirty="0">
                <a:solidFill>
                  <a:srgbClr val="616161"/>
                </a:solidFill>
                <a:latin typeface="Proxima Nova"/>
              </a:rPr>
            </a:br>
            <a:endParaRPr lang="en-US" sz="1300" b="1" i="0" dirty="0">
              <a:solidFill>
                <a:srgbClr val="616161"/>
              </a:solidFill>
              <a:latin typeface="Proxima Nova"/>
            </a:endParaRPr>
          </a:p>
          <a:p>
            <a:pPr marL="228600" indent="-91440">
              <a:spcAft>
                <a:spcPts val="800"/>
              </a:spcAft>
              <a:buSzPct val="100000"/>
              <a:buFont typeface="Arial"/>
              <a:buChar char="•"/>
            </a:pPr>
            <a:r>
              <a:rPr lang="en-GB" sz="1300" b="1" i="0" dirty="0">
                <a:solidFill>
                  <a:srgbClr val="616161"/>
                </a:solidFill>
                <a:latin typeface="Proxima Nova"/>
              </a:rPr>
              <a:t>DDQN Architecture</a:t>
            </a:r>
            <a:r>
              <a:rPr sz="1300" b="1" i="0" dirty="0">
                <a:solidFill>
                  <a:srgbClr val="616161"/>
                </a:solidFill>
                <a:latin typeface="Proxima Nova"/>
              </a:rPr>
              <a:t>:</a:t>
            </a:r>
            <a:r>
              <a:rPr sz="1300" b="0" i="0" dirty="0">
                <a:solidFill>
                  <a:srgbClr val="616161"/>
                </a:solidFill>
                <a:latin typeface="Proxima Nova"/>
              </a:rPr>
              <a:t> The model utilizes a dual estimator setup to mitigate Q-value overestimations, improving ac</a:t>
            </a:r>
            <a:r>
              <a:rPr lang="en-GB" sz="1300" b="0" i="0" dirty="0">
                <a:solidFill>
                  <a:srgbClr val="616161"/>
                </a:solidFill>
                <a:latin typeface="Proxima Nova"/>
              </a:rPr>
              <a:t>c</a:t>
            </a:r>
            <a:r>
              <a:rPr sz="1300" b="0" i="0" dirty="0" err="1">
                <a:solidFill>
                  <a:srgbClr val="616161"/>
                </a:solidFill>
                <a:latin typeface="Proxima Nova"/>
              </a:rPr>
              <a:t>uracy</a:t>
            </a:r>
            <a:r>
              <a:rPr sz="1300" b="0" i="0" dirty="0">
                <a:solidFill>
                  <a:srgbClr val="616161"/>
                </a:solidFill>
                <a:latin typeface="Proxima Nova"/>
              </a:rPr>
              <a:t> and stability.</a:t>
            </a:r>
            <a:r>
              <a:rPr lang="en-US" sz="1300" b="0" i="0" dirty="0">
                <a:solidFill>
                  <a:srgbClr val="616161"/>
                </a:solidFill>
                <a:latin typeface="Proxima Nova"/>
              </a:rPr>
              <a:t> This model was compared with a standard DQN model.</a:t>
            </a:r>
            <a:endParaRPr lang="en-GB" sz="1300" b="0" i="0" dirty="0">
              <a:solidFill>
                <a:srgbClr val="616161"/>
              </a:solidFill>
              <a:latin typeface="Proxima Nova"/>
            </a:endParaRPr>
          </a:p>
          <a:p>
            <a:pPr marL="228600" lvl="1" indent="-91440" algn="l">
              <a:spcBef>
                <a:spcPts val="1200"/>
              </a:spcBef>
              <a:spcAft>
                <a:spcPts val="0"/>
              </a:spcAft>
              <a:buSzPct val="100000"/>
              <a:buFont typeface="Arial"/>
              <a:buChar char="•"/>
            </a:pPr>
            <a:r>
              <a:rPr lang="en-GB" sz="1300" b="1" i="0" dirty="0">
                <a:solidFill>
                  <a:srgbClr val="616161"/>
                </a:solidFill>
                <a:latin typeface="Proxima Nova"/>
              </a:rPr>
              <a:t>Social Attention:</a:t>
            </a:r>
            <a:r>
              <a:rPr lang="en-GB" sz="1300" b="0" i="0" dirty="0">
                <a:solidFill>
                  <a:srgbClr val="616161"/>
                </a:solidFill>
                <a:latin typeface="Proxima Nova"/>
              </a:rPr>
              <a:t> Incorporates social attention to dynamically consider the </a:t>
            </a:r>
            <a:r>
              <a:rPr lang="en-GB" sz="1300" b="0" i="0" dirty="0" err="1">
                <a:solidFill>
                  <a:srgbClr val="616161"/>
                </a:solidFill>
                <a:latin typeface="Proxima Nova"/>
              </a:rPr>
              <a:t>behaviors</a:t>
            </a:r>
            <a:r>
              <a:rPr lang="en-GB" sz="1300" b="0" i="0" dirty="0">
                <a:solidFill>
                  <a:srgbClr val="616161"/>
                </a:solidFill>
                <a:latin typeface="Proxima Nova"/>
              </a:rPr>
              <a:t> and positions of surrounding vehicles, enhancing decision-making.</a:t>
            </a:r>
          </a:p>
          <a:p>
            <a:pPr marL="228600" lvl="1" indent="-91440" algn="l">
              <a:spcBef>
                <a:spcPts val="1200"/>
              </a:spcBef>
              <a:spcAft>
                <a:spcPts val="0"/>
              </a:spcAft>
              <a:buSzPct val="100000"/>
              <a:buFont typeface="Arial"/>
              <a:buChar char="•"/>
            </a:pPr>
            <a:r>
              <a:rPr lang="en-GB" sz="1300" b="1" i="0" dirty="0">
                <a:solidFill>
                  <a:srgbClr val="616161"/>
                </a:solidFill>
                <a:latin typeface="Proxima Nova"/>
              </a:rPr>
              <a:t>Simulation Environment:</a:t>
            </a:r>
            <a:r>
              <a:rPr lang="en-GB" sz="1300" b="0" i="0" dirty="0">
                <a:solidFill>
                  <a:srgbClr val="616161"/>
                </a:solidFill>
                <a:latin typeface="Proxima Nova"/>
              </a:rPr>
              <a:t> Leveraging the 'highway-env’ Gym environment, providing a realistic multi-lane highway scenario for testing and development.</a:t>
            </a:r>
          </a:p>
          <a:p>
            <a:endParaRPr sz="1300" b="0" i="0" dirty="0">
              <a:solidFill>
                <a:srgbClr val="616161"/>
              </a:solidFill>
              <a:latin typeface="Proxima Nova"/>
            </a:endParaRPr>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lang="en-NL" sz="800" dirty="0">
              <a:solidFill>
                <a:schemeClr val="tx1"/>
              </a:solidFill>
            </a:endParaRPr>
          </a:p>
          <a:p>
            <a:pPr algn="ctr"/>
            <a:r>
              <a:rPr lang="en-GB" sz="800" dirty="0" err="1">
                <a:solidFill>
                  <a:schemeClr val="tx1"/>
                </a:solidFill>
              </a:rPr>
              <a:t>Souce</a:t>
            </a:r>
            <a:r>
              <a:rPr lang="en-GB" sz="800" dirty="0">
                <a:solidFill>
                  <a:schemeClr val="tx1"/>
                </a:solidFill>
              </a:rPr>
              <a:t>: </a:t>
            </a:r>
            <a:r>
              <a:rPr lang="en-GB" sz="800" b="1" dirty="0">
                <a:solidFill>
                  <a:schemeClr val="tx1"/>
                </a:solidFill>
              </a:rPr>
              <a:t>Double DQN Architecture.</a:t>
            </a:r>
            <a:r>
              <a:rPr lang="en-GB" sz="800" dirty="0">
                <a:solidFill>
                  <a:schemeClr val="tx1"/>
                </a:solidFill>
              </a:rPr>
              <a:t> Cheng, </a:t>
            </a:r>
            <a:r>
              <a:rPr lang="en-GB" sz="800" dirty="0" err="1">
                <a:solidFill>
                  <a:schemeClr val="tx1"/>
                </a:solidFill>
              </a:rPr>
              <a:t>Weijun</a:t>
            </a:r>
            <a:r>
              <a:rPr lang="en-GB" sz="800" dirty="0">
                <a:solidFill>
                  <a:schemeClr val="tx1"/>
                </a:solidFill>
              </a:rPr>
              <a:t> &amp; Liu, </a:t>
            </a:r>
            <a:r>
              <a:rPr lang="en-GB" sz="800" dirty="0" err="1">
                <a:solidFill>
                  <a:schemeClr val="tx1"/>
                </a:solidFill>
              </a:rPr>
              <a:t>Xiaoshi</a:t>
            </a:r>
            <a:r>
              <a:rPr lang="en-GB" sz="800" dirty="0">
                <a:solidFill>
                  <a:schemeClr val="tx1"/>
                </a:solidFill>
              </a:rPr>
              <a:t> &amp; Wang, </a:t>
            </a:r>
            <a:r>
              <a:rPr lang="en-GB" sz="800" dirty="0" err="1">
                <a:solidFill>
                  <a:schemeClr val="tx1"/>
                </a:solidFill>
              </a:rPr>
              <a:t>Xiaoting</a:t>
            </a:r>
            <a:r>
              <a:rPr lang="en-GB" sz="800" dirty="0">
                <a:solidFill>
                  <a:schemeClr val="tx1"/>
                </a:solidFill>
              </a:rPr>
              <a:t> &amp; </a:t>
            </a:r>
            <a:r>
              <a:rPr lang="en-GB" sz="800" dirty="0" err="1">
                <a:solidFill>
                  <a:schemeClr val="tx1"/>
                </a:solidFill>
              </a:rPr>
              <a:t>Nie</a:t>
            </a:r>
            <a:r>
              <a:rPr lang="en-GB" sz="800" dirty="0">
                <a:solidFill>
                  <a:schemeClr val="tx1"/>
                </a:solidFill>
              </a:rPr>
              <a:t>, </a:t>
            </a:r>
            <a:r>
              <a:rPr lang="en-GB" sz="800" dirty="0" err="1">
                <a:solidFill>
                  <a:schemeClr val="tx1"/>
                </a:solidFill>
              </a:rPr>
              <a:t>Gaofeng</a:t>
            </a:r>
            <a:r>
              <a:rPr lang="en-GB" sz="800" dirty="0">
                <a:solidFill>
                  <a:schemeClr val="tx1"/>
                </a:solidFill>
              </a:rPr>
              <a:t>. (2022). Task Offloading and Resource Allocation for Industrial Internet of Things: A Double-</a:t>
            </a:r>
            <a:r>
              <a:rPr lang="en-GB" sz="800" dirty="0" err="1">
                <a:solidFill>
                  <a:schemeClr val="tx1"/>
                </a:solidFill>
              </a:rPr>
              <a:t>Dueling</a:t>
            </a:r>
            <a:r>
              <a:rPr lang="en-GB" sz="800" dirty="0">
                <a:solidFill>
                  <a:schemeClr val="tx1"/>
                </a:solidFill>
              </a:rPr>
              <a:t> Deep Q-Network Approach. IEEE Access. PP. 1-1. 10.1109/ACCESS.2022.3210248.</a:t>
            </a:r>
            <a:endParaRPr lang="en-NL" sz="800" dirty="0">
              <a:solidFill>
                <a:schemeClr val="tx1"/>
              </a:solidFill>
            </a:endParaRPr>
          </a:p>
          <a:p>
            <a:pPr algn="ctr"/>
            <a:endParaRPr lang="en-NL" sz="800" dirty="0">
              <a:solidFill>
                <a:schemeClr val="tx1"/>
              </a:solidFill>
            </a:endParaRPr>
          </a:p>
        </p:txBody>
      </p:sp>
      <p:pic>
        <p:nvPicPr>
          <p:cNvPr id="1026" name="Picture 2" descr="The structure of Double DQN. | Download Scientific Diagram">
            <a:extLst>
              <a:ext uri="{FF2B5EF4-FFF2-40B4-BE49-F238E27FC236}">
                <a16:creationId xmlns:a16="http://schemas.microsoft.com/office/drawing/2014/main" id="{75840BC0-D3AB-5DF7-273E-DD09787525B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857900" y="1498110"/>
            <a:ext cx="3974400" cy="2147280"/>
          </a:xfrm>
          <a:prstGeom prst="rect">
            <a:avLst/>
          </a:prstGeom>
          <a:noFill/>
          <a:extLst>
            <a:ext uri="{909E8E84-426E-40DD-AFC4-6F175D3DCCD1}">
              <a14:hiddenFill xmlns:a14="http://schemas.microsoft.com/office/drawing/2010/main">
                <a:solidFill>
                  <a:srgbClr val="FFFFFF"/>
                </a:solidFill>
              </a14:hiddenFill>
            </a:ext>
          </a:extLst>
        </p:spPr>
      </p:pic>
      <p:pic>
        <p:nvPicPr>
          <p:cNvPr id="15" name="Video 14">
            <a:extLst>
              <a:ext uri="{FF2B5EF4-FFF2-40B4-BE49-F238E27FC236}">
                <a16:creationId xmlns:a16="http://schemas.microsoft.com/office/drawing/2014/main" id="{E46CFEE0-965D-0A11-980B-5502785B0682}"/>
              </a:ext>
            </a:extLst>
          </p:cNvPr>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09" r="21809"/>
          <a:stretch>
            <a:fillRect/>
          </a:stretch>
        </p:blipFill>
        <p:spPr>
          <a:xfrm>
            <a:off x="7840284" y="260515"/>
            <a:ext cx="983307" cy="981021"/>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45795"/>
    </mc:Choice>
    <mc:Fallback>
      <p:transition spd="slow" advTm="4579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5"/>
                </p:tgtEl>
              </p:cMediaNode>
            </p:video>
            <p:seq concurrent="1" nextAc="seek">
              <p:cTn id="8" restart="whenNotActive" fill="hold" evtFilter="cancelBubble" nodeType="interactiveSeq">
                <p:stCondLst>
                  <p:cond evt="onClick" delay="0">
                    <p:tgtEl>
                      <p:spTgt spid="15"/>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5"/>
                                        </p:tgtEl>
                                      </p:cBhvr>
                                    </p:cmd>
                                  </p:childTnLst>
                                </p:cTn>
                              </p:par>
                            </p:childTnLst>
                          </p:cTn>
                        </p:par>
                      </p:childTnLst>
                    </p:cTn>
                  </p:par>
                </p:childTnLst>
              </p:cTn>
              <p:nextCondLst>
                <p:cond evt="onClick" delay="0">
                  <p:tgtEl>
                    <p:spTgt spid="15"/>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45366"/>
            <a:ext cx="8520600" cy="572700"/>
          </a:xfrm>
        </p:spPr>
        <p:txBody>
          <a:bodyPr>
            <a:normAutofit/>
          </a:bodyPr>
          <a:lstStyle/>
          <a:p>
            <a:r>
              <a:rPr dirty="0"/>
              <a:t>Results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lang="en-NL" dirty="0"/>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75778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rgbClr val="616161"/>
                </a:solidFill>
                <a:latin typeface="Proxima Nova"/>
              </a:rPr>
              <a:t>Performance Metrics:</a:t>
            </a:r>
            <a:r>
              <a:rPr sz="1300" b="0" i="0" dirty="0">
                <a:solidFill>
                  <a:srgbClr val="616161"/>
                </a:solidFill>
                <a:latin typeface="Proxima Nova"/>
              </a:rPr>
              <a:t> The DDQN with social attention showed superior policy optimization and stability in rewards compared to the baseline DQN.</a:t>
            </a:r>
          </a:p>
          <a:p>
            <a:pPr marL="228600" lvl="1" indent="-91440" algn="l">
              <a:spcBef>
                <a:spcPts val="1200"/>
              </a:spcBef>
              <a:spcAft>
                <a:spcPts val="0"/>
              </a:spcAft>
              <a:buSzPct val="100000"/>
              <a:buFont typeface="Arial"/>
              <a:buChar char="•"/>
            </a:pPr>
            <a:r>
              <a:rPr sz="1300" b="1" i="0" dirty="0">
                <a:solidFill>
                  <a:srgbClr val="616161"/>
                </a:solidFill>
                <a:latin typeface="Proxima Nova"/>
              </a:rPr>
              <a:t>Model Comparison:</a:t>
            </a:r>
            <a:r>
              <a:rPr sz="1300" b="0" i="0" dirty="0">
                <a:solidFill>
                  <a:srgbClr val="616161"/>
                </a:solidFill>
                <a:latin typeface="Proxima Nova"/>
              </a:rPr>
              <a:t> Significant improvements in navigation efficiency and safety metrics in dense traffic scenarios.</a:t>
            </a:r>
          </a:p>
          <a:p>
            <a:pPr marL="228600" lvl="1" indent="-91440" algn="l">
              <a:spcBef>
                <a:spcPts val="1200"/>
              </a:spcBef>
              <a:spcAft>
                <a:spcPts val="0"/>
              </a:spcAft>
              <a:buSzPct val="100000"/>
              <a:buFont typeface="Arial"/>
              <a:buChar char="•"/>
            </a:pPr>
            <a:r>
              <a:rPr sz="1300" b="1" i="0" dirty="0">
                <a:solidFill>
                  <a:srgbClr val="616161"/>
                </a:solidFill>
                <a:latin typeface="Proxima Nova"/>
              </a:rPr>
              <a:t>Data Analysis:</a:t>
            </a:r>
            <a:r>
              <a:rPr sz="1300" b="0" i="0" dirty="0">
                <a:solidFill>
                  <a:srgbClr val="616161"/>
                </a:solidFill>
                <a:latin typeface="Proxima Nova"/>
              </a:rPr>
              <a:t> Utilized exponential smoothing and moving averages to demonstrate the robust adaptability and learning efficiency of the DDQN model.</a:t>
            </a:r>
          </a:p>
          <a:p>
            <a:endParaRPr sz="1300" b="0" i="0" dirty="0">
              <a:solidFill>
                <a:srgbClr val="616161"/>
              </a:solidFill>
              <a:latin typeface="Proxima Nova"/>
            </a:endParaRPr>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pic>
        <p:nvPicPr>
          <p:cNvPr id="13" name="highway_baseline_performance">
            <a:hlinkClick r:id="" action="ppaction://media"/>
            <a:extLst>
              <a:ext uri="{FF2B5EF4-FFF2-40B4-BE49-F238E27FC236}">
                <a16:creationId xmlns:a16="http://schemas.microsoft.com/office/drawing/2014/main" id="{C8B8BE85-6A38-F88B-EEAE-3951EF30C038}"/>
              </a:ext>
            </a:extLst>
          </p:cNvPr>
          <p:cNvPicPr>
            <a:picLocks noChangeAspect="1"/>
          </p:cNvPicPr>
          <p:nvPr>
            <a:videoFile r:link="rId2"/>
            <p:extLst>
              <p:ext uri="{DAA4B4D4-6D71-4841-9C94-3DE7FCFB9230}">
                <p14:media xmlns:p14="http://schemas.microsoft.com/office/powerpoint/2010/main" r:embed="rId1"/>
              </p:ext>
            </p:extLst>
          </p:nvPr>
        </p:nvPicPr>
        <p:blipFill>
          <a:blip r:embed="rId9"/>
          <a:stretch>
            <a:fillRect/>
          </a:stretch>
        </p:blipFill>
        <p:spPr>
          <a:xfrm>
            <a:off x="4724399" y="1646712"/>
            <a:ext cx="4027112" cy="1006778"/>
          </a:xfrm>
          <a:prstGeom prst="rect">
            <a:avLst/>
          </a:prstGeom>
        </p:spPr>
      </p:pic>
      <p:sp>
        <p:nvSpPr>
          <p:cNvPr id="15" name="TextBox 14">
            <a:extLst>
              <a:ext uri="{FF2B5EF4-FFF2-40B4-BE49-F238E27FC236}">
                <a16:creationId xmlns:a16="http://schemas.microsoft.com/office/drawing/2014/main" id="{3D275B89-F89E-3023-24B9-F32BF12EF908}"/>
              </a:ext>
            </a:extLst>
          </p:cNvPr>
          <p:cNvSpPr txBox="1"/>
          <p:nvPr/>
        </p:nvSpPr>
        <p:spPr>
          <a:xfrm>
            <a:off x="6034076" y="1228528"/>
            <a:ext cx="1409360" cy="307777"/>
          </a:xfrm>
          <a:prstGeom prst="rect">
            <a:avLst/>
          </a:prstGeom>
          <a:noFill/>
        </p:spPr>
        <p:txBody>
          <a:bodyPr wrap="none" rtlCol="0">
            <a:spAutoFit/>
          </a:bodyPr>
          <a:lstStyle/>
          <a:p>
            <a:r>
              <a:rPr lang="en-NL" dirty="0"/>
              <a:t>Baseline Model</a:t>
            </a:r>
          </a:p>
        </p:txBody>
      </p:sp>
      <p:sp>
        <p:nvSpPr>
          <p:cNvPr id="16" name="TextBox 15">
            <a:extLst>
              <a:ext uri="{FF2B5EF4-FFF2-40B4-BE49-F238E27FC236}">
                <a16:creationId xmlns:a16="http://schemas.microsoft.com/office/drawing/2014/main" id="{8608E5C8-8D18-04A3-6A0D-21ECDE560028}"/>
              </a:ext>
            </a:extLst>
          </p:cNvPr>
          <p:cNvSpPr txBox="1"/>
          <p:nvPr/>
        </p:nvSpPr>
        <p:spPr>
          <a:xfrm>
            <a:off x="6116020" y="2818075"/>
            <a:ext cx="1250663" cy="307777"/>
          </a:xfrm>
          <a:prstGeom prst="rect">
            <a:avLst/>
          </a:prstGeom>
          <a:noFill/>
        </p:spPr>
        <p:txBody>
          <a:bodyPr wrap="none" rtlCol="0">
            <a:spAutoFit/>
          </a:bodyPr>
          <a:lstStyle/>
          <a:p>
            <a:r>
              <a:rPr lang="en-NL" dirty="0"/>
              <a:t>DDQN Model</a:t>
            </a:r>
          </a:p>
        </p:txBody>
      </p:sp>
      <p:pic>
        <p:nvPicPr>
          <p:cNvPr id="17" name="highway_ddqn_attention_best_episodes">
            <a:hlinkClick r:id="" action="ppaction://media"/>
            <a:extLst>
              <a:ext uri="{FF2B5EF4-FFF2-40B4-BE49-F238E27FC236}">
                <a16:creationId xmlns:a16="http://schemas.microsoft.com/office/drawing/2014/main" id="{F214110F-7145-69ED-9272-9569B3473A47}"/>
              </a:ext>
            </a:extLst>
          </p:cNvPr>
          <p:cNvPicPr>
            <a:picLocks noChangeAspect="1"/>
          </p:cNvPicPr>
          <p:nvPr>
            <a:videoFile r:link="rId4"/>
            <p:extLst>
              <p:ext uri="{DAA4B4D4-6D71-4841-9C94-3DE7FCFB9230}">
                <p14:media xmlns:p14="http://schemas.microsoft.com/office/powerpoint/2010/main" r:embed="rId3"/>
              </p:ext>
            </p:extLst>
          </p:nvPr>
        </p:nvPicPr>
        <p:blipFill rotWithShape="1">
          <a:blip r:embed="rId10"/>
          <a:srcRect/>
          <a:stretch/>
        </p:blipFill>
        <p:spPr>
          <a:xfrm>
            <a:off x="4724399" y="3232359"/>
            <a:ext cx="4027111" cy="1006777"/>
          </a:xfrm>
          <a:prstGeom prst="rect">
            <a:avLst/>
          </a:prstGeom>
        </p:spPr>
      </p:pic>
      <p:pic>
        <p:nvPicPr>
          <p:cNvPr id="18" name="Video 17">
            <a:extLst>
              <a:ext uri="{FF2B5EF4-FFF2-40B4-BE49-F238E27FC236}">
                <a16:creationId xmlns:a16="http://schemas.microsoft.com/office/drawing/2014/main" id="{B624600C-21AD-2300-4968-9EC27F451C43}"/>
              </a:ext>
            </a:extLst>
          </p:cNvPr>
          <p:cNvPicPr/>
          <p:nvPr>
            <a:videoFile r:link="rId6"/>
            <p:extLst>
              <p:ext uri="{DAA4B4D4-6D71-4841-9C94-3DE7FCFB9230}">
                <p14:media xmlns:p14="http://schemas.microsoft.com/office/powerpoint/2010/main" r:embed="rId5"/>
              </p:ext>
              <p:ext uri="{42D2F446-02D8-4167-A562-619A0277C38B}">
                <p15:isNarration xmlns:p15="http://schemas.microsoft.com/office/powerpoint/2012/main" val="1"/>
              </p:ext>
            </p:extLst>
          </p:nvPr>
        </p:nvPicPr>
        <p:blipFill>
          <a:blip r:embed="rId11"/>
          <a:srcRect l="21875" r="21875"/>
          <a:stretch>
            <a:fillRect/>
          </a:stretch>
        </p:blipFill>
        <p:spPr>
          <a:xfrm>
            <a:off x="7744733" y="157688"/>
            <a:ext cx="1006778" cy="1006778"/>
          </a:xfrm>
          <a:prstGeom prst="ellipse">
            <a:avLst/>
          </a:prstGeom>
        </p:spPr>
      </p:pic>
      <p:pic>
        <p:nvPicPr>
          <p:cNvPr id="19" name="Video 17">
            <a:extLst>
              <a:ext uri="{FF2B5EF4-FFF2-40B4-BE49-F238E27FC236}">
                <a16:creationId xmlns:a16="http://schemas.microsoft.com/office/drawing/2014/main" id="{629EE85F-F126-4535-0F18-11382122B33B}"/>
              </a:ext>
            </a:extLst>
          </p:cNvPr>
          <p:cNvPicPr/>
          <p:nvPr>
            <a:videoFile r:link="rId6"/>
            <p:extLst>
              <p:ext uri="{DAA4B4D4-6D71-4841-9C94-3DE7FCFB9230}">
                <p14:media xmlns:p14="http://schemas.microsoft.com/office/powerpoint/2010/main" r:embed="rId5"/>
              </p:ext>
              <p:ext uri="{42D2F446-02D8-4167-A562-619A0277C38B}">
                <p15:isNarration xmlns:p15="http://schemas.microsoft.com/office/powerpoint/2012/main" val="1"/>
              </p:ext>
            </p:extLst>
          </p:nvPr>
        </p:nvPicPr>
        <p:blipFill>
          <a:blip r:embed="rId11"/>
          <a:srcRect l="21875" r="21875"/>
          <a:stretch>
            <a:fillRect/>
          </a:stretch>
        </p:blipFill>
        <p:spPr>
          <a:xfrm>
            <a:off x="7744733" y="145366"/>
            <a:ext cx="1006778" cy="1006778"/>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5003"/>
    </mc:Choice>
    <mc:Fallback>
      <p:transition spd="slow" advTm="3500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par>
                          <p:cTn id="7" fill="hold">
                            <p:stCondLst>
                              <p:cond delay="0"/>
                            </p:stCondLst>
                            <p:childTnLst>
                              <p:par>
                                <p:cTn id="8" presetID="1" presetClass="mediacall" presetSubtype="0" fill="hold" nodeType="afterEffect">
                                  <p:stCondLst>
                                    <p:cond delay="0"/>
                                  </p:stCondLst>
                                  <p:childTnLst>
                                    <p:cmd type="call" cmd="playFrom(0.0)">
                                      <p:cBhvr>
                                        <p:cTn id="9" dur="62650" fill="hold"/>
                                        <p:tgtEl>
                                          <p:spTgt spid="13"/>
                                        </p:tgtEl>
                                      </p:cBhvr>
                                    </p:cmd>
                                  </p:childTnLst>
                                </p:cTn>
                              </p:par>
                            </p:childTnLst>
                          </p:cTn>
                        </p:par>
                        <p:par>
                          <p:cTn id="10" fill="hold">
                            <p:stCondLst>
                              <p:cond delay="62650"/>
                            </p:stCondLst>
                            <p:childTnLst>
                              <p:par>
                                <p:cTn id="11" presetID="1" presetClass="mediacall" presetSubtype="0" fill="hold" nodeType="afterEffect">
                                  <p:stCondLst>
                                    <p:cond delay="0"/>
                                  </p:stCondLst>
                                  <p:childTnLst>
                                    <p:cmd type="call" cmd="playFrom(0.0)">
                                      <p:cBhvr>
                                        <p:cTn id="12" dur="100000" fill="hold"/>
                                        <p:tgtEl>
                                          <p:spTgt spid="17"/>
                                        </p:tgtEl>
                                      </p:cBhvr>
                                    </p:cmd>
                                  </p:childTnLst>
                                </p:cTn>
                              </p:par>
                            </p:childTnLst>
                          </p:cTn>
                        </p:par>
                        <p:par>
                          <p:cTn id="13" fill="hold">
                            <p:stCondLst>
                              <p:cond delay="162650"/>
                            </p:stCondLst>
                            <p:childTnLst>
                              <p:par>
                                <p:cTn id="14" presetID="1" presetClass="mediacall" presetSubtype="0" fill="hold" nodeType="afterEffect">
                                  <p:stCondLst>
                                    <p:cond delay="0"/>
                                  </p:stCondLst>
                                  <p:childTnLst>
                                    <p:cmd type="call" cmd="playFrom(0.0)">
                                      <p:cBhvr>
                                        <p:cTn id="15" dur="1" fill="hold"/>
                                        <p:tgtEl>
                                          <p:spTgt spid="1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6" repeatCount="indefinite" fill="remove" display="0">
                  <p:stCondLst>
                    <p:cond delay="indefinite"/>
                  </p:stCondLst>
                </p:cTn>
                <p:tgtEl>
                  <p:spTgt spid="13"/>
                </p:tgtEl>
              </p:cMediaNode>
            </p:video>
            <p:seq concurrent="1" nextAc="seek">
              <p:cTn id="17" restart="whenNotActive" fill="hold" evtFilter="cancelBubble" nodeType="interactiveSeq">
                <p:stCondLst>
                  <p:cond evt="onClick" delay="0">
                    <p:tgtEl>
                      <p:spTgt spid="13"/>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13"/>
                                        </p:tgtEl>
                                      </p:cBhvr>
                                    </p:cmd>
                                  </p:childTnLst>
                                </p:cTn>
                              </p:par>
                            </p:childTnLst>
                          </p:cTn>
                        </p:par>
                      </p:childTnLst>
                    </p:cTn>
                  </p:par>
                </p:childTnLst>
              </p:cTn>
              <p:nextCondLst>
                <p:cond evt="onClick" delay="0">
                  <p:tgtEl>
                    <p:spTgt spid="13"/>
                  </p:tgtEl>
                </p:cond>
              </p:nextCondLst>
            </p:seq>
            <p:video>
              <p:cMediaNode vol="80000">
                <p:cTn id="22" repeatCount="indefinite" fill="remove" display="0">
                  <p:stCondLst>
                    <p:cond delay="indefinite"/>
                  </p:stCondLst>
                </p:cTn>
                <p:tgtEl>
                  <p:spTgt spid="17"/>
                </p:tgtEl>
              </p:cMediaNode>
            </p:video>
            <p:seq concurrent="1" nextAc="seek">
              <p:cTn id="23" restart="whenNotActive" fill="hold" evtFilter="cancelBubble" nodeType="interactiveSeq">
                <p:stCondLst>
                  <p:cond evt="onClick" delay="0">
                    <p:tgtEl>
                      <p:spTgt spid="17"/>
                    </p:tgtEl>
                  </p:cond>
                </p:stCondLst>
                <p:endSync evt="end" delay="0">
                  <p:rtn val="all"/>
                </p:endSync>
                <p:childTnLst>
                  <p:par>
                    <p:cTn id="24" fill="hold">
                      <p:stCondLst>
                        <p:cond delay="0"/>
                      </p:stCondLst>
                      <p:childTnLst>
                        <p:par>
                          <p:cTn id="25" fill="hold">
                            <p:stCondLst>
                              <p:cond delay="0"/>
                            </p:stCondLst>
                            <p:childTnLst>
                              <p:par>
                                <p:cTn id="26" presetID="2" presetClass="mediacall" presetSubtype="0" fill="hold" nodeType="clickEffect">
                                  <p:stCondLst>
                                    <p:cond delay="0"/>
                                  </p:stCondLst>
                                  <p:childTnLst>
                                    <p:cmd type="call" cmd="togglePause">
                                      <p:cBhvr>
                                        <p:cTn id="27" dur="1" fill="hold"/>
                                        <p:tgtEl>
                                          <p:spTgt spid="17"/>
                                        </p:tgtEl>
                                      </p:cBhvr>
                                    </p:cmd>
                                  </p:childTnLst>
                                </p:cTn>
                              </p:par>
                            </p:childTnLst>
                          </p:cTn>
                        </p:par>
                      </p:childTnLst>
                    </p:cTn>
                  </p:par>
                </p:childTnLst>
              </p:cTn>
              <p:nextCondLst>
                <p:cond evt="onClick" delay="0">
                  <p:tgtEl>
                    <p:spTgt spid="17"/>
                  </p:tgtEl>
                </p:cond>
              </p:nextCondLst>
            </p:seq>
            <p:video>
              <p:cMediaNode vol="80000">
                <p:cTn id="28" fill="hold" display="0">
                  <p:stCondLst>
                    <p:cond delay="indefinite"/>
                  </p:stCondLst>
                </p:cTn>
                <p:tgtEl>
                  <p:spTgt spid="18"/>
                </p:tgtEl>
              </p:cMediaNode>
            </p:video>
            <p:seq concurrent="1" nextAc="seek">
              <p:cTn id="29" restart="whenNotActive" fill="hold" evtFilter="cancelBubble" nodeType="interactiveSeq">
                <p:stCondLst>
                  <p:cond evt="onClick" delay="0">
                    <p:tgtEl>
                      <p:spTgt spid="18"/>
                    </p:tgtEl>
                  </p:cond>
                </p:stCondLst>
                <p:endSync evt="end" delay="0">
                  <p:rtn val="all"/>
                </p:endSync>
                <p:childTnLst>
                  <p:par>
                    <p:cTn id="30" fill="hold">
                      <p:stCondLst>
                        <p:cond delay="0"/>
                      </p:stCondLst>
                      <p:childTnLst>
                        <p:par>
                          <p:cTn id="31" fill="hold">
                            <p:stCondLst>
                              <p:cond delay="0"/>
                            </p:stCondLst>
                            <p:childTnLst>
                              <p:par>
                                <p:cTn id="32" presetID="2" presetClass="mediacall" presetSubtype="0" fill="hold" nodeType="clickEffect">
                                  <p:stCondLst>
                                    <p:cond delay="0"/>
                                  </p:stCondLst>
                                  <p:childTnLst>
                                    <p:cmd type="call" cmd="togglePause">
                                      <p:cBhvr>
                                        <p:cTn id="33" dur="1" fill="hold"/>
                                        <p:tgtEl>
                                          <p:spTgt spid="18"/>
                                        </p:tgtEl>
                                      </p:cBhvr>
                                    </p:cmd>
                                  </p:childTnLst>
                                </p:cTn>
                              </p:par>
                            </p:childTnLst>
                          </p:cTn>
                        </p:par>
                      </p:childTnLst>
                    </p:cTn>
                  </p:par>
                </p:childTnLst>
              </p:cTn>
              <p:nextCondLst>
                <p:cond evt="onClick" delay="0">
                  <p:tgtEl>
                    <p:spTgt spid="18"/>
                  </p:tgtEl>
                </p:cond>
              </p:nextCondLst>
            </p:seq>
            <p:seq concurrent="1" nextAc="seek">
              <p:cTn id="34" restart="whenNotActive" fill="hold" evtFilter="cancelBubble" nodeType="interactiveSeq">
                <p:stCondLst>
                  <p:cond evt="onClick" delay="0">
                    <p:tgtEl>
                      <p:spTgt spid="19"/>
                    </p:tgtEl>
                  </p:cond>
                </p:stCondLst>
                <p:endSync evt="end" delay="0">
                  <p:rtn val="all"/>
                </p:endSync>
                <p:childTnLst>
                  <p:par>
                    <p:cTn id="35" fill="hold">
                      <p:stCondLst>
                        <p:cond delay="0"/>
                      </p:stCondLst>
                      <p:childTnLst>
                        <p:par>
                          <p:cTn id="36" fill="hold">
                            <p:stCondLst>
                              <p:cond delay="0"/>
                            </p:stCondLst>
                            <p:childTnLst>
                              <p:par>
                                <p:cTn id="37" presetID="2" presetClass="mediacall" presetSubtype="0" fill="hold" nodeType="clickEffect">
                                  <p:stCondLst>
                                    <p:cond delay="0"/>
                                  </p:stCondLst>
                                  <p:childTnLst>
                                    <p:cmd type="call" cmd="togglePause">
                                      <p:cBhvr>
                                        <p:cTn id="38" dur="1" fill="hold"/>
                                        <p:tgtEl>
                                          <p:spTgt spid="19"/>
                                        </p:tgtEl>
                                      </p:cBhvr>
                                    </p:cmd>
                                  </p:childTnLst>
                                </p:cTn>
                              </p:par>
                            </p:childTnLst>
                          </p:cTn>
                        </p:par>
                      </p:childTnLst>
                    </p:cTn>
                  </p:par>
                </p:childTnLst>
              </p:cTn>
              <p:nextCondLst>
                <p:cond evt="onClick" delay="0">
                  <p:tgtEl>
                    <p:spTgt spid="19"/>
                  </p:tgtEl>
                </p:cond>
              </p:nextCondLst>
            </p:seq>
            <p:video>
              <p:cMediaNode vol="80000">
                <p:cTn id="39" fill="hold" display="0">
                  <p:stCondLst>
                    <p:cond delay="indefinite"/>
                  </p:stCondLst>
                </p:cTn>
                <p:tgtEl>
                  <p:spTgt spid="19"/>
                </p:tgtEl>
              </p:cMediaNode>
            </p:video>
          </p:childTnLst>
        </p:cTn>
      </p:par>
    </p:tnLst>
  </p:timing>
  <p:extLst>
    <p:ext uri="{E180D4A7-C9FB-4DFB-919C-405C955672EB}">
      <p14:showEvtLst xmlns:p14="http://schemas.microsoft.com/office/powerpoint/2010/main">
        <p14:playEvt time="4" objId="13"/>
        <p14:playEvt time="1513" objId="17"/>
        <p14:pauseEvt time="34975" objId="13"/>
        <p14:pauseEvt time="34975" objId="17"/>
        <p14:seekEvt time="34975" objId="13" seek="34948"/>
        <p14:resumeEvt time="34976" objId="13"/>
        <p14:seekEvt time="34976" objId="17" seek="33459"/>
        <p14:resumeEvt time="34977" objId="17"/>
        <p14:stopEvt time="34977" objId="13"/>
        <p14:stopEvt time="34977" objId="17"/>
      </p14:showEvtLst>
    </p:ext>
  </p:extLs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45366"/>
            <a:ext cx="8520600" cy="572700"/>
          </a:xfrm>
        </p:spPr>
        <p:txBody>
          <a:bodyPr>
            <a:normAutofit/>
          </a:bodyPr>
          <a:lstStyle/>
          <a:p>
            <a:r>
              <a:rPr dirty="0"/>
              <a:t>Results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lang="en-NL" dirty="0"/>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dirty="0"/>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pic>
        <p:nvPicPr>
          <p:cNvPr id="12" name="Picture 11" descr="A graph with numbers and a line&#10;&#10;Description automatically generated">
            <a:extLst>
              <a:ext uri="{FF2B5EF4-FFF2-40B4-BE49-F238E27FC236}">
                <a16:creationId xmlns:a16="http://schemas.microsoft.com/office/drawing/2014/main" id="{66DBFEB8-B0B3-16D6-BE13-F95DCEE874DF}"/>
              </a:ext>
            </a:extLst>
          </p:cNvPr>
          <p:cNvPicPr>
            <a:picLocks noChangeAspect="1"/>
          </p:cNvPicPr>
          <p:nvPr/>
        </p:nvPicPr>
        <p:blipFill>
          <a:blip r:embed="rId5"/>
          <a:stretch>
            <a:fillRect/>
          </a:stretch>
        </p:blipFill>
        <p:spPr>
          <a:xfrm>
            <a:off x="1829770" y="3081914"/>
            <a:ext cx="2440893" cy="1560230"/>
          </a:xfrm>
          <a:prstGeom prst="rect">
            <a:avLst/>
          </a:prstGeom>
        </p:spPr>
      </p:pic>
      <p:pic>
        <p:nvPicPr>
          <p:cNvPr id="18" name="Picture 17" descr="A graph with numbers and lines&#10;&#10;Description automatically generated">
            <a:extLst>
              <a:ext uri="{FF2B5EF4-FFF2-40B4-BE49-F238E27FC236}">
                <a16:creationId xmlns:a16="http://schemas.microsoft.com/office/drawing/2014/main" id="{D5D086D5-4CB4-9595-6573-150CB788E2B6}"/>
              </a:ext>
            </a:extLst>
          </p:cNvPr>
          <p:cNvPicPr>
            <a:picLocks noChangeAspect="1"/>
          </p:cNvPicPr>
          <p:nvPr/>
        </p:nvPicPr>
        <p:blipFill>
          <a:blip r:embed="rId6"/>
          <a:stretch>
            <a:fillRect/>
          </a:stretch>
        </p:blipFill>
        <p:spPr>
          <a:xfrm>
            <a:off x="414249" y="1246038"/>
            <a:ext cx="2635968" cy="1631096"/>
          </a:xfrm>
          <a:prstGeom prst="rect">
            <a:avLst/>
          </a:prstGeom>
        </p:spPr>
      </p:pic>
      <p:pic>
        <p:nvPicPr>
          <p:cNvPr id="20" name="Picture 19" descr="A graph with numbers and lines&#10;&#10;Description automatically generated">
            <a:extLst>
              <a:ext uri="{FF2B5EF4-FFF2-40B4-BE49-F238E27FC236}">
                <a16:creationId xmlns:a16="http://schemas.microsoft.com/office/drawing/2014/main" id="{A491A90C-89EB-FA17-0909-059F0931CEEC}"/>
              </a:ext>
            </a:extLst>
          </p:cNvPr>
          <p:cNvPicPr>
            <a:picLocks noChangeAspect="1"/>
          </p:cNvPicPr>
          <p:nvPr/>
        </p:nvPicPr>
        <p:blipFill>
          <a:blip r:embed="rId7"/>
          <a:stretch>
            <a:fillRect/>
          </a:stretch>
        </p:blipFill>
        <p:spPr>
          <a:xfrm>
            <a:off x="3168138" y="1260744"/>
            <a:ext cx="2583456" cy="1651357"/>
          </a:xfrm>
          <a:prstGeom prst="rect">
            <a:avLst/>
          </a:prstGeom>
        </p:spPr>
      </p:pic>
      <p:pic>
        <p:nvPicPr>
          <p:cNvPr id="22" name="Picture 21" descr="A graph of a graph&#10;&#10;Description automatically generated with medium confidence">
            <a:extLst>
              <a:ext uri="{FF2B5EF4-FFF2-40B4-BE49-F238E27FC236}">
                <a16:creationId xmlns:a16="http://schemas.microsoft.com/office/drawing/2014/main" id="{1288E9A6-9715-37DB-6A40-2E34A8934DCE}"/>
              </a:ext>
            </a:extLst>
          </p:cNvPr>
          <p:cNvPicPr>
            <a:picLocks noChangeAspect="1"/>
          </p:cNvPicPr>
          <p:nvPr/>
        </p:nvPicPr>
        <p:blipFill>
          <a:blip r:embed="rId8"/>
          <a:stretch>
            <a:fillRect/>
          </a:stretch>
        </p:blipFill>
        <p:spPr>
          <a:xfrm>
            <a:off x="5869515" y="981988"/>
            <a:ext cx="3088182" cy="1930113"/>
          </a:xfrm>
          <a:prstGeom prst="rect">
            <a:avLst/>
          </a:prstGeom>
        </p:spPr>
      </p:pic>
      <p:pic>
        <p:nvPicPr>
          <p:cNvPr id="24" name="Picture 23" descr="A blue and orange graph&#10;&#10;Description automatically generated">
            <a:extLst>
              <a:ext uri="{FF2B5EF4-FFF2-40B4-BE49-F238E27FC236}">
                <a16:creationId xmlns:a16="http://schemas.microsoft.com/office/drawing/2014/main" id="{67348777-7165-CB9A-3544-6F5CD8B93264}"/>
              </a:ext>
            </a:extLst>
          </p:cNvPr>
          <p:cNvPicPr>
            <a:picLocks noChangeAspect="1"/>
          </p:cNvPicPr>
          <p:nvPr/>
        </p:nvPicPr>
        <p:blipFill>
          <a:blip r:embed="rId9"/>
          <a:stretch>
            <a:fillRect/>
          </a:stretch>
        </p:blipFill>
        <p:spPr>
          <a:xfrm>
            <a:off x="5856945" y="2858636"/>
            <a:ext cx="3210856" cy="2006785"/>
          </a:xfrm>
          <a:prstGeom prst="rect">
            <a:avLst/>
          </a:prstGeom>
        </p:spPr>
      </p:pic>
      <p:sp>
        <p:nvSpPr>
          <p:cNvPr id="25" name="TextBox 24">
            <a:extLst>
              <a:ext uri="{FF2B5EF4-FFF2-40B4-BE49-F238E27FC236}">
                <a16:creationId xmlns:a16="http://schemas.microsoft.com/office/drawing/2014/main" id="{2538472A-4658-3460-61F2-CA4D4AAB093C}"/>
              </a:ext>
            </a:extLst>
          </p:cNvPr>
          <p:cNvSpPr txBox="1"/>
          <p:nvPr/>
        </p:nvSpPr>
        <p:spPr>
          <a:xfrm>
            <a:off x="2463458" y="786114"/>
            <a:ext cx="1409360" cy="307777"/>
          </a:xfrm>
          <a:prstGeom prst="rect">
            <a:avLst/>
          </a:prstGeom>
          <a:noFill/>
        </p:spPr>
        <p:txBody>
          <a:bodyPr wrap="none" rtlCol="0">
            <a:spAutoFit/>
          </a:bodyPr>
          <a:lstStyle/>
          <a:p>
            <a:r>
              <a:rPr lang="en-NL" dirty="0"/>
              <a:t>Baseline Model</a:t>
            </a:r>
          </a:p>
        </p:txBody>
      </p:sp>
      <p:sp>
        <p:nvSpPr>
          <p:cNvPr id="26" name="TextBox 25">
            <a:extLst>
              <a:ext uri="{FF2B5EF4-FFF2-40B4-BE49-F238E27FC236}">
                <a16:creationId xmlns:a16="http://schemas.microsoft.com/office/drawing/2014/main" id="{B6F8BE05-62EB-CBBA-AD63-CDCB0CC52C1A}"/>
              </a:ext>
            </a:extLst>
          </p:cNvPr>
          <p:cNvSpPr txBox="1"/>
          <p:nvPr/>
        </p:nvSpPr>
        <p:spPr>
          <a:xfrm>
            <a:off x="6788274" y="718066"/>
            <a:ext cx="1250663" cy="307777"/>
          </a:xfrm>
          <a:prstGeom prst="rect">
            <a:avLst/>
          </a:prstGeom>
          <a:noFill/>
        </p:spPr>
        <p:txBody>
          <a:bodyPr wrap="none" rtlCol="0">
            <a:spAutoFit/>
          </a:bodyPr>
          <a:lstStyle/>
          <a:p>
            <a:r>
              <a:rPr lang="en-NL" dirty="0"/>
              <a:t>DDQN Model</a:t>
            </a:r>
          </a:p>
        </p:txBody>
      </p:sp>
      <p:pic>
        <p:nvPicPr>
          <p:cNvPr id="14" name="Video 13">
            <a:extLst>
              <a:ext uri="{FF2B5EF4-FFF2-40B4-BE49-F238E27FC236}">
                <a16:creationId xmlns:a16="http://schemas.microsoft.com/office/drawing/2014/main" id="{FF23EADE-A3B9-F20F-E858-3590EBB587EB}"/>
              </a:ext>
            </a:extLst>
          </p:cNvPr>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10"/>
          <a:srcRect l="21875" r="21875"/>
          <a:stretch>
            <a:fillRect/>
          </a:stretch>
        </p:blipFill>
        <p:spPr>
          <a:xfrm>
            <a:off x="311700" y="3847223"/>
            <a:ext cx="975653" cy="975653"/>
          </a:xfrm>
          <a:prstGeom prst="ellipse">
            <a:avLst/>
          </a:prstGeom>
        </p:spPr>
      </p:pic>
    </p:spTree>
    <p:extLst>
      <p:ext uri="{BB962C8B-B14F-4D97-AF65-F5344CB8AC3E}">
        <p14:creationId xmlns:p14="http://schemas.microsoft.com/office/powerpoint/2010/main" val="1659322666"/>
      </p:ext>
    </p:extLst>
  </p:cSld>
  <p:clrMapOvr>
    <a:masterClrMapping/>
  </p:clrMapOvr>
  <mc:AlternateContent xmlns:mc="http://schemas.openxmlformats.org/markup-compatibility/2006">
    <mc:Choice xmlns:p14="http://schemas.microsoft.com/office/powerpoint/2010/main" Requires="p14">
      <p:transition spd="slow" p14:dur="2000" advTm="23031"/>
    </mc:Choice>
    <mc:Fallback>
      <p:transition spd="slow" advTm="2303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Conclusion and Future Directions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96346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Impact of Findings:</a:t>
            </a:r>
            <a:r>
              <a:rPr sz="1300" b="0" i="0">
                <a:solidFill>
                  <a:srgbClr val="616161"/>
                </a:solidFill>
                <a:latin typeface="Proxima Nova"/>
              </a:rPr>
              <a:t> The study validates the effectiveness of integrating DDQN with social attention, marking a significant step in autonomous driving research.</a:t>
            </a:r>
          </a:p>
          <a:p>
            <a:pPr marL="228600" lvl="1" indent="-91440" algn="l">
              <a:spcBef>
                <a:spcPts val="1200"/>
              </a:spcBef>
              <a:spcAft>
                <a:spcPts val="0"/>
              </a:spcAft>
              <a:buSzPct val="100000"/>
              <a:buFont typeface="Arial"/>
              <a:buChar char="•"/>
            </a:pPr>
            <a:r>
              <a:rPr sz="1300" b="1" i="0">
                <a:solidFill>
                  <a:srgbClr val="616161"/>
                </a:solidFill>
                <a:latin typeface="Proxima Nova"/>
              </a:rPr>
              <a:t>Future Research:</a:t>
            </a:r>
            <a:r>
              <a:rPr sz="1300" b="0" i="0">
                <a:solidFill>
                  <a:srgbClr val="616161"/>
                </a:solidFill>
                <a:latin typeface="Proxima Nova"/>
              </a:rPr>
              <a:t> Future studies will explore further enhancements in simulation fidelity and the integration of real-world data for more robust models.</a:t>
            </a:r>
          </a:p>
          <a:p>
            <a:pPr marL="228600" lvl="1" indent="-91440" algn="l">
              <a:spcBef>
                <a:spcPts val="1200"/>
              </a:spcBef>
              <a:spcAft>
                <a:spcPts val="0"/>
              </a:spcAft>
              <a:buSzPct val="100000"/>
              <a:buFont typeface="Arial"/>
              <a:buChar char="•"/>
            </a:pPr>
            <a:r>
              <a:rPr sz="1300" b="1" i="0">
                <a:solidFill>
                  <a:srgbClr val="616161"/>
                </a:solidFill>
                <a:latin typeface="Proxima Nova"/>
              </a:rPr>
              <a:t>Technological Advancements:</a:t>
            </a:r>
            <a:r>
              <a:rPr sz="1300" b="0" i="0">
                <a:solidFill>
                  <a:srgbClr val="616161"/>
                </a:solidFill>
                <a:latin typeface="Proxima Nova"/>
              </a:rPr>
              <a:t> Continued development in this area has the potential to dramatically improve safety and efficiency in autonomous vehicle navigation.</a:t>
            </a:r>
          </a:p>
          <a:p>
            <a:endParaRPr sz="1300" b="0" i="0">
              <a:solidFill>
                <a:srgbClr val="616161"/>
              </a:solidFill>
              <a:latin typeface="Proxima Nova"/>
            </a:endParaRPr>
          </a:p>
        </p:txBody>
      </p:sp>
      <p:sp>
        <p:nvSpPr>
          <p:cNvPr id="8" name="Rectangle 7"/>
          <p:cNvSpPr/>
          <p:nvPr/>
        </p:nvSpPr>
        <p:spPr>
          <a:xfrm>
            <a:off x="47244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ywy07h_h.png"/>
          <p:cNvPicPr>
            <a:picLocks noChangeAspect="1"/>
          </p:cNvPicPr>
          <p:nvPr/>
        </p:nvPicPr>
        <p:blipFill>
          <a:blip r:embed="rId5"/>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724400" y="3944242"/>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Matthias Speicher on Unsplash</a:t>
            </a:r>
          </a:p>
        </p:txBody>
      </p:sp>
      <p:pic>
        <p:nvPicPr>
          <p:cNvPr id="14" name="Video 13">
            <a:extLst>
              <a:ext uri="{FF2B5EF4-FFF2-40B4-BE49-F238E27FC236}">
                <a16:creationId xmlns:a16="http://schemas.microsoft.com/office/drawing/2014/main" id="{26030EE2-A438-843A-11F1-B8E58F3DD732}"/>
              </a:ext>
            </a:extLst>
          </p:cNvPr>
          <p:cNvPicPr/>
          <p:nvPr>
            <a:videoFile r:link="rId2"/>
            <p:extLst>
              <p:ext uri="{DAA4B4D4-6D71-4841-9C94-3DE7FCFB9230}">
                <p14:media xmlns:p14="http://schemas.microsoft.com/office/powerpoint/2010/main" r:embed="rId1"/>
              </p:ext>
              <p:ext uri="{42D2F446-02D8-4167-A562-619A0277C38B}">
                <p15:isNarration xmlns:p15="http://schemas.microsoft.com/office/powerpoint/2012/main" val="1"/>
              </p:ext>
            </p:extLst>
          </p:nvPr>
        </p:nvPicPr>
        <p:blipFill>
          <a:blip r:embed="rId6"/>
          <a:srcRect l="21875" r="21875"/>
          <a:stretch>
            <a:fillRect/>
          </a:stretch>
        </p:blipFill>
        <p:spPr>
          <a:xfrm>
            <a:off x="7730858" y="246221"/>
            <a:ext cx="933407" cy="933407"/>
          </a:xfrm>
          <a:prstGeom prst="ellipse">
            <a:avLst/>
          </a:prstGeom>
        </p:spPr>
      </p:pic>
    </p:spTree>
  </p:cSld>
  <p:clrMapOvr>
    <a:masterClrMapping/>
  </p:clrMapOvr>
  <mc:AlternateContent xmlns:mc="http://schemas.openxmlformats.org/markup-compatibility/2006">
    <mc:Choice xmlns:p14="http://schemas.microsoft.com/office/powerpoint/2010/main" Requires="p14">
      <p:transition spd="slow" p14:dur="2000" advTm="34392"/>
    </mc:Choice>
    <mc:Fallback>
      <p:transition spd="slow" advTm="3439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4"/>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4"/>
                </p:tgtEl>
              </p:cMediaNode>
            </p:video>
            <p:seq concurrent="1" nextAc="seek">
              <p:cTn id="8" restart="whenNotActive" fill="hold" evtFilter="cancelBubble" nodeType="interactiveSeq">
                <p:stCondLst>
                  <p:cond evt="onClick" delay="0">
                    <p:tgtEl>
                      <p:spTgt spid="14"/>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4"/>
                                        </p:tgtEl>
                                      </p:cBhvr>
                                    </p:cmd>
                                  </p:childTnLst>
                                </p:cTn>
                              </p:par>
                            </p:childTnLst>
                          </p:cTn>
                        </p:par>
                      </p:childTnLst>
                    </p:cTn>
                  </p:par>
                </p:childTnLst>
              </p:cTn>
              <p:nextCondLst>
                <p:cond evt="onClick" delay="0">
                  <p:tgtEl>
                    <p:spTgt spid="14"/>
                  </p:tgtEl>
                </p:cond>
              </p:nextCondLst>
            </p:seq>
          </p:childTnLst>
        </p:cTn>
      </p:par>
    </p:tnLst>
  </p:timing>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63D297"/>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1176</TotalTime>
  <Words>1178</Words>
  <Application>Microsoft Macintosh PowerPoint</Application>
  <PresentationFormat>On-screen Show (16:9)</PresentationFormat>
  <Paragraphs>55</Paragraphs>
  <Slides>7</Slides>
  <Notes>7</Notes>
  <HiddenSlides>0</HiddenSlides>
  <MMClips>10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7</vt:i4>
      </vt:variant>
    </vt:vector>
  </HeadingPairs>
  <TitlesOfParts>
    <vt:vector size="12" baseType="lpstr">
      <vt:lpstr>Arial</vt:lpstr>
      <vt:lpstr>Helvetica Neue</vt:lpstr>
      <vt:lpstr>Menlo</vt:lpstr>
      <vt:lpstr>Proxima Nova</vt:lpstr>
      <vt:lpstr>Spearmint</vt:lpstr>
      <vt:lpstr>Social DriveNet: Integrating DDQN with Social Attention for Autonomous Traffic Navigation  Leone Lage Perdigão  Department of Computer Science  University of Bath Bath, BA2 7AY  llp31@bath.ac.uk  </vt:lpstr>
      <vt:lpstr>Social DriveNet: Integrating DDQN with Social Attention for Autonomous Traffic Navigation</vt:lpstr>
      <vt:lpstr>Problem Definition</vt:lpstr>
      <vt:lpstr>Solution Method </vt:lpstr>
      <vt:lpstr>Results</vt:lpstr>
      <vt:lpstr>Results</vt:lpstr>
      <vt:lpstr>Conclusion and Future Directions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DriveNet: Integrating DDQN with Social Attention for Autonomous Traffic Navigation</dc:title>
  <cp:lastModifiedBy>Leone Lage Perdigao</cp:lastModifiedBy>
  <cp:revision>15</cp:revision>
  <dcterms:modified xsi:type="dcterms:W3CDTF">2024-05-03T05:01:46Z</dcterms:modified>
</cp:coreProperties>
</file>